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95" r:id="rId2"/>
    <p:sldMasterId id="2147483711" r:id="rId3"/>
  </p:sldMasterIdLst>
  <p:notesMasterIdLst>
    <p:notesMasterId r:id="rId38"/>
  </p:notesMasterIdLst>
  <p:handoutMasterIdLst>
    <p:handoutMasterId r:id="rId39"/>
  </p:handoutMasterIdLst>
  <p:sldIdLst>
    <p:sldId id="412" r:id="rId4"/>
    <p:sldId id="413" r:id="rId5"/>
    <p:sldId id="414" r:id="rId6"/>
    <p:sldId id="363" r:id="rId7"/>
    <p:sldId id="286" r:id="rId8"/>
    <p:sldId id="343" r:id="rId9"/>
    <p:sldId id="387" r:id="rId10"/>
    <p:sldId id="388" r:id="rId11"/>
    <p:sldId id="404" r:id="rId12"/>
    <p:sldId id="356" r:id="rId13"/>
    <p:sldId id="389" r:id="rId14"/>
    <p:sldId id="344" r:id="rId15"/>
    <p:sldId id="390" r:id="rId16"/>
    <p:sldId id="391" r:id="rId17"/>
    <p:sldId id="392" r:id="rId18"/>
    <p:sldId id="405" r:id="rId19"/>
    <p:sldId id="415" r:id="rId20"/>
    <p:sldId id="393" r:id="rId21"/>
    <p:sldId id="406" r:id="rId22"/>
    <p:sldId id="394" r:id="rId23"/>
    <p:sldId id="395" r:id="rId24"/>
    <p:sldId id="407" r:id="rId25"/>
    <p:sldId id="396" r:id="rId26"/>
    <p:sldId id="408" r:id="rId27"/>
    <p:sldId id="397" r:id="rId28"/>
    <p:sldId id="416" r:id="rId29"/>
    <p:sldId id="398" r:id="rId30"/>
    <p:sldId id="399" r:id="rId31"/>
    <p:sldId id="417" r:id="rId32"/>
    <p:sldId id="400" r:id="rId33"/>
    <p:sldId id="409" r:id="rId34"/>
    <p:sldId id="401" r:id="rId35"/>
    <p:sldId id="403" r:id="rId36"/>
    <p:sldId id="418" r:id="rId37"/>
  </p:sldIdLst>
  <p:sldSz cx="12192000" cy="6858000"/>
  <p:notesSz cx="6858000" cy="9144000"/>
  <p:embeddedFontLst>
    <p:embeddedFont>
      <p:font typeface="Roboto Condensed" panose="02000000000000000000" pitchFamily="2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  <p:embeddedFont>
      <p:font typeface="Segoe UI Black" panose="020B0A02040204020203" pitchFamily="34" charset="0"/>
      <p:bold r:id="rId51"/>
      <p:boldItalic r:id="rId52"/>
    </p:embeddedFont>
    <p:embeddedFont>
      <p:font typeface="Wingdings 2" panose="05020102010507070707" pitchFamily="18" charset="2"/>
      <p:regular r:id="rId53"/>
    </p:embeddedFont>
    <p:embeddedFont>
      <p:font typeface="Calibri Light" panose="020F0302020204030204" pitchFamily="34" charset="0"/>
      <p:regular r:id="rId54"/>
      <p: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562C32"/>
    <a:srgbClr val="D10233"/>
    <a:srgbClr val="5E3037"/>
    <a:srgbClr val="7B3E47"/>
    <a:srgbClr val="301B92"/>
    <a:srgbClr val="673BB7"/>
    <a:srgbClr val="607D8B"/>
    <a:srgbClr val="ED524F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2" autoAdjust="0"/>
    <p:restoredTop sz="92265" autoAdjust="0"/>
  </p:normalViewPr>
  <p:slideViewPr>
    <p:cSldViewPr snapToGrid="0">
      <p:cViewPr varScale="1">
        <p:scale>
          <a:sx n="69" d="100"/>
          <a:sy n="69" d="100"/>
        </p:scale>
        <p:origin x="528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49350D0-B016-45D5-83C4-78A3BA2CF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C3EFF26-2928-4841-B18F-1C046BFE55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D504B-C88B-4878-9600-55C8B8D265A9}" type="datetimeFigureOut">
              <a:rPr lang="en-IN" smtClean="0"/>
              <a:t>17-08-2024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C80E36-79AA-4D96-9BD5-81A5B5FC50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9B26FC-3F82-43C6-9D44-020D21E80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0862-A0ED-47C5-A4F5-EB6A1BC5CE7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9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6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356D7B7B-531F-408A-988D-AF8B227BB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48200" t="56813" r="42065" b="21843"/>
          <a:stretch/>
        </p:blipFill>
        <p:spPr>
          <a:xfrm>
            <a:off x="12261755" y="20384"/>
            <a:ext cx="1485900" cy="1832587"/>
          </a:xfrm>
          <a:prstGeom prst="rect">
            <a:avLst/>
          </a:prstGeom>
        </p:spPr>
      </p:pic>
      <p:pic>
        <p:nvPicPr>
          <p:cNvPr id="35" name="Picture 2" descr="Best Courses after BBA: What to Do After BBA? [2021] - Leverage Edu">
            <a:extLst>
              <a:ext uri="{FF2B5EF4-FFF2-40B4-BE49-F238E27FC236}">
                <a16:creationId xmlns="" xmlns:a16="http://schemas.microsoft.com/office/drawing/2014/main" id="{C84296FC-27D3-4D0C-8F2A-19BD3B9C2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01" y="2183713"/>
            <a:ext cx="2741932" cy="17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8352327-8573-44E4-BC8A-4B66E1AC2BFC}"/>
              </a:ext>
            </a:extLst>
          </p:cNvPr>
          <p:cNvSpPr txBox="1"/>
          <p:nvPr userDrawn="1"/>
        </p:nvSpPr>
        <p:spPr>
          <a:xfrm>
            <a:off x="1837677" y="5513531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770560A-7C36-4269-A8F2-0431E180EAD2}"/>
              </a:ext>
            </a:extLst>
          </p:cNvPr>
          <p:cNvGrpSpPr/>
          <p:nvPr userDrawn="1"/>
        </p:nvGrpSpPr>
        <p:grpSpPr>
          <a:xfrm>
            <a:off x="165802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BC0FB63F-CA11-4FFF-AE2F-90A20EC24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37E217C-09B9-4F19-8BB8-BB4441141B5F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184A09B-FDE8-4BC0-99BC-3C97377CC84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5648AF71-341E-4107-A255-6A3161802DB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56385AC2-274F-4362-B392-C85ED885195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1DFEE87D-46CB-440C-9C23-82D6E69F0090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D7088783-A6E8-4593-A261-AA2E5B8C0B3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="" xmlns:a16="http://schemas.microsoft.com/office/drawing/2014/main" id="{8BE27DED-9DB1-499A-8FB8-BD4EB698EF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8C068D-898F-420B-A00C-9EB35BDEEA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="" xmlns:a16="http://schemas.microsoft.com/office/drawing/2014/main" id="{3BE8557C-A6B7-4563-9740-D4E84767EA6C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0944A5-8A5C-4E4A-B8EF-52E45D382D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AB14EB5-0C00-4B23-9657-6A7891E39B9E}"/>
              </a:ext>
            </a:extLst>
          </p:cNvPr>
          <p:cNvSpPr/>
          <p:nvPr userDrawn="1"/>
        </p:nvSpPr>
        <p:spPr>
          <a:xfrm>
            <a:off x="766989" y="655991"/>
            <a:ext cx="42112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CB8280-230E-4848-B5EA-04034E5CB34A}"/>
              </a:ext>
            </a:extLst>
          </p:cNvPr>
          <p:cNvSpPr txBox="1"/>
          <p:nvPr userDrawn="1"/>
        </p:nvSpPr>
        <p:spPr>
          <a:xfrm>
            <a:off x="1200538" y="2731133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Darshan University, Rajkot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EF658B8-44C2-4636-9C24-7837BC72D567}"/>
              </a:ext>
            </a:extLst>
          </p:cNvPr>
          <p:cNvSpPr txBox="1"/>
          <p:nvPr userDrawn="1"/>
        </p:nvSpPr>
        <p:spPr>
          <a:xfrm>
            <a:off x="751696" y="2374457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Darshan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8520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6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6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="" xmlns:a16="http://schemas.microsoft.com/office/drawing/2014/main" id="{3027D2AD-0E13-43EE-BAA8-1606FF4E22D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rgbClr val="7B3E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9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172331D-9941-4AAA-9E63-80BDD4CEBDAB}"/>
              </a:ext>
            </a:extLst>
          </p:cNvPr>
          <p:cNvGrpSpPr/>
          <p:nvPr userDrawn="1"/>
        </p:nvGrpSpPr>
        <p:grpSpPr>
          <a:xfrm>
            <a:off x="9874840" y="6078930"/>
            <a:ext cx="2078404" cy="63180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9B62E625-0FE4-4129-B936-172760D4B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733AEFD-AF8F-46BF-9E8E-F6573B757CF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35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Darshan University, Rajkot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965451" y="6604000"/>
            <a:ext cx="62610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#2301DU003 (Indian Constitution)  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Module - </a:t>
            </a: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US" dirty="0" smtClean="0">
                <a:solidFill>
                  <a:prstClr val="black">
                    <a:lumMod val="90000"/>
                    <a:lumOff val="10000"/>
                  </a:prst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Forms of Government &amp; Constitutional Framework</a:t>
            </a:r>
            <a:endParaRPr lang="en-US" dirty="0">
              <a:solidFill>
                <a:prstClr val="black">
                  <a:lumMod val="90000"/>
                  <a:lumOff val="10000"/>
                </a:prst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prstClr val="black">
                    <a:lumMod val="90000"/>
                    <a:lumOff val="10000"/>
                  </a:prstClr>
                </a:solidFill>
              </a:rPr>
              <a:pPr/>
              <a:t>‹#›</a:t>
            </a:fld>
            <a:endParaRPr lang="en-US" b="1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3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3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05712" y="1935571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261765" y="1510755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29" y="86710"/>
            <a:ext cx="2638766" cy="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212121"/>
                </a:solidFill>
              </a:rPr>
              <a:t>Darshan</a:t>
            </a:r>
            <a:r>
              <a:rPr lang="en-US" sz="1600" dirty="0" smtClean="0">
                <a:solidFill>
                  <a:srgbClr val="212121"/>
                </a:solidFill>
              </a:rPr>
              <a:t> Institute </a:t>
            </a:r>
            <a:r>
              <a:rPr lang="en-US" sz="1600" dirty="0">
                <a:solidFill>
                  <a:srgbClr val="212121"/>
                </a:solidFill>
              </a:rPr>
              <a:t>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 smtClean="0"/>
              <a:t>DU </a:t>
            </a:r>
            <a:r>
              <a:rPr lang="en-US" dirty="0"/>
              <a:t>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926693" y="3939839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7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5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819D778C-DC07-4C1F-8054-61598ABBF193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="" xmlns:a16="http://schemas.microsoft.com/office/drawing/2014/main" id="{B33B79A2-1B89-4FBF-8285-D6405C41CF7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="" xmlns:a16="http://schemas.microsoft.com/office/drawing/2014/main" id="{5E87AE36-AD90-48FE-B283-5520F8FD5909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EEDD05E-BB00-4E1D-893D-80FB13A3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9EE95B0E-511D-4BA9-BDFD-952767349BA7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2301DU005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(IKS)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10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62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36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115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7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Ketan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 Abhani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350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3121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003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66433" y="276237"/>
            <a:ext cx="2935170" cy="9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72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8356C418-17D6-4697-8856-5F7FEACD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0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409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164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25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36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50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133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32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30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K. Patadia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10001" y="6604000"/>
            <a:ext cx="45719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#2101CV702 (DSS)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Ch. -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–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 Combination &amp; Connections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8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4687C7B7-5AC0-4DE5-8CD4-EF33EEB7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5D36DEDC-A03A-4FB3-981B-EACD27F0099A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B37ADC3C-5CE4-47E5-B3E4-F5AA30CE6FBC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9EF3929F-3580-42C6-98B9-4C82E6F543A0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9B035379-EE99-4E3B-A1F4-421A850DC3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AE6D66E0-0F47-4A48-9FD6-38904600BD9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="" xmlns:a16="http://schemas.microsoft.com/office/drawing/2014/main" id="{557C209F-51D2-432F-ABB1-45AF75BBDE5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="" xmlns:a16="http://schemas.microsoft.com/office/drawing/2014/main" id="{EAB4CBB3-4495-459D-A96F-3E249E168E1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F17D6F20-9DD5-4D3A-B4C8-A6F015FE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B5833BE7-E886-4A6F-BA56-88EA7C492BD9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5C3B0896-5686-4012-A126-C2A8930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6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2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93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206615" y="160280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804B5488-1666-4520-90AD-9D0E646A24E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D780C998-2479-430C-B058-56389ADE0B1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AE0B46A7-30F5-4D0F-B607-55FF3B8933C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4D902580-F303-41CA-822D-5282A2ECE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49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3C4FBC9-8939-4B0B-B352-29C8568B9FFD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="" xmlns:a16="http://schemas.microsoft.com/office/drawing/2014/main" id="{6B248AD3-FD53-4BD3-A782-DC76BCADDE5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Deepraj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Patadia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828C120E-804D-4567-8208-8C8A8B294EE8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C30E69A0-4F1E-4849-9287-3528319B534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#2301DU005 (IKS)   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Health</a:t>
            </a:r>
            <a:r>
              <a:rPr lang="en-US" baseline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Wellness</a:t>
            </a: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endParaRPr lang="en-US" dirty="0">
              <a:solidFill>
                <a:srgbClr val="212121">
                  <a:lumMod val="90000"/>
                  <a:lumOff val="10000"/>
                </a:srgb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1" r:id="rId2"/>
    <p:sldLayoutId id="2147483670" r:id="rId3"/>
    <p:sldLayoutId id="2147483687" r:id="rId4"/>
    <p:sldLayoutId id="2147483688" r:id="rId5"/>
    <p:sldLayoutId id="2147483692" r:id="rId6"/>
    <p:sldLayoutId id="2147483672" r:id="rId7"/>
    <p:sldLayoutId id="2147483693" r:id="rId8"/>
    <p:sldLayoutId id="2147483689" r:id="rId9"/>
    <p:sldLayoutId id="2147483690" r:id="rId10"/>
    <p:sldLayoutId id="2147483673" r:id="rId11"/>
    <p:sldLayoutId id="214748369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C8FA-443D-4822-8CA5-2AA8B08CB812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17-08-2024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4299-9764-42B9-AB3B-971E9EC4304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7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8/17/2024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22" y="1537380"/>
            <a:ext cx="11042406" cy="3041502"/>
          </a:xfrm>
        </p:spPr>
        <p:txBody>
          <a:bodyPr/>
          <a:lstStyle/>
          <a:p>
            <a:r>
              <a:rPr lang="en-US" sz="5400" b="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</a:t>
            </a:r>
            <a:r>
              <a:rPr lang="en-US" sz="7200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 </a:t>
            </a:r>
            <a: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/>
            </a:r>
            <a:br>
              <a:rPr lang="en-US" sz="7200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</a:br>
            <a:r>
              <a:rPr lang="en-US" dirty="0" smtClean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"/>
              </a:rPr>
              <a:t>Health Wellness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eepraj.patadia@darshan.ac.in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7990475865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Civil Engineering Department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Prof. Deepraj K. Patadia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2731" y="44931"/>
            <a:ext cx="4646358" cy="734653"/>
          </a:xfrm>
        </p:spPr>
        <p:txBody>
          <a:bodyPr/>
          <a:lstStyle/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Indian Knowledge System</a:t>
            </a:r>
          </a:p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#2301DU005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23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Eight Branches of Ayurveda:</a:t>
            </a:r>
          </a:p>
          <a:p>
            <a:pPr lvl="1"/>
            <a:r>
              <a:rPr lang="en-IN" dirty="0"/>
              <a:t>Kaya – Medicine</a:t>
            </a:r>
            <a:r>
              <a:rPr lang="hi-IN" dirty="0"/>
              <a:t>					</a:t>
            </a:r>
            <a:endParaRPr lang="en-US" dirty="0"/>
          </a:p>
          <a:p>
            <a:pPr lvl="1"/>
            <a:r>
              <a:rPr lang="en-IN" dirty="0" err="1"/>
              <a:t>Bala</a:t>
            </a:r>
            <a:r>
              <a:rPr lang="en-IN" dirty="0"/>
              <a:t> – Paediatrician</a:t>
            </a:r>
          </a:p>
          <a:p>
            <a:pPr lvl="1"/>
            <a:r>
              <a:rPr lang="en-IN" dirty="0" err="1"/>
              <a:t>Graha</a:t>
            </a:r>
            <a:r>
              <a:rPr lang="en-IN" dirty="0"/>
              <a:t> – Demonology / Psychology	 </a:t>
            </a:r>
            <a:r>
              <a:rPr lang="hi-IN" dirty="0"/>
              <a:t>		</a:t>
            </a:r>
            <a:endParaRPr lang="en-US" dirty="0"/>
          </a:p>
          <a:p>
            <a:pPr lvl="1"/>
            <a:r>
              <a:rPr lang="en-IN" dirty="0" err="1"/>
              <a:t>Urdhvanga</a:t>
            </a:r>
            <a:r>
              <a:rPr lang="en-IN" dirty="0"/>
              <a:t> – ENT (</a:t>
            </a:r>
            <a:r>
              <a:rPr lang="en-IN" dirty="0" err="1"/>
              <a:t>Eye,Nose,Throat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Shalya</a:t>
            </a:r>
            <a:r>
              <a:rPr lang="en-IN" dirty="0"/>
              <a:t> – Surgery</a:t>
            </a:r>
            <a:r>
              <a:rPr lang="hi-IN" dirty="0"/>
              <a:t>					</a:t>
            </a:r>
            <a:endParaRPr lang="en-US" dirty="0"/>
          </a:p>
          <a:p>
            <a:pPr lvl="1"/>
            <a:r>
              <a:rPr lang="en-IN" dirty="0" err="1"/>
              <a:t>Drashta</a:t>
            </a:r>
            <a:r>
              <a:rPr lang="en-IN" dirty="0"/>
              <a:t> – Toxicology</a:t>
            </a:r>
          </a:p>
          <a:p>
            <a:pPr lvl="1"/>
            <a:r>
              <a:rPr lang="en-IN" dirty="0" err="1"/>
              <a:t>Jara</a:t>
            </a:r>
            <a:r>
              <a:rPr lang="en-IN" dirty="0"/>
              <a:t> – </a:t>
            </a:r>
            <a:r>
              <a:rPr lang="en-IN" dirty="0" err="1"/>
              <a:t>Geriatics</a:t>
            </a:r>
            <a:r>
              <a:rPr lang="en-IN" dirty="0"/>
              <a:t> / </a:t>
            </a:r>
            <a:r>
              <a:rPr lang="en-IN" dirty="0" err="1"/>
              <a:t>Rejuvination</a:t>
            </a:r>
            <a:r>
              <a:rPr lang="en-IN" dirty="0"/>
              <a:t> Therapy</a:t>
            </a:r>
            <a:r>
              <a:rPr lang="hi-IN" dirty="0"/>
              <a:t>		</a:t>
            </a:r>
            <a:endParaRPr lang="en-US" dirty="0"/>
          </a:p>
          <a:p>
            <a:pPr lvl="1"/>
            <a:r>
              <a:rPr lang="en-IN" dirty="0" err="1"/>
              <a:t>Vrusha</a:t>
            </a:r>
            <a:r>
              <a:rPr lang="en-IN" dirty="0"/>
              <a:t> – Aphrodisiac Therapy</a:t>
            </a:r>
          </a:p>
          <a:p>
            <a:pPr>
              <a:lnSpc>
                <a:spcPct val="100000"/>
              </a:lnSpc>
            </a:pPr>
            <a:endParaRPr lang="en-IN" sz="2600" b="1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31917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Importance of Ayurveda:</a:t>
            </a:r>
            <a:endParaRPr lang="en-IN" b="1" dirty="0"/>
          </a:p>
          <a:p>
            <a:pPr lvl="1"/>
            <a:r>
              <a:rPr lang="en-US" dirty="0"/>
              <a:t>To maintain Health in Natural way.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To treat patient with Household remedies.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Avoid the side effects of such things.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Holistic way of Healing.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41177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863606"/>
            <a:ext cx="11929641" cy="5590565"/>
          </a:xfrm>
        </p:spPr>
        <p:txBody>
          <a:bodyPr/>
          <a:lstStyle/>
          <a:p>
            <a:r>
              <a:rPr lang="en-US" b="1" dirty="0"/>
              <a:t>Introduction to Health:</a:t>
            </a:r>
            <a:endParaRPr lang="en-IN" b="1" dirty="0"/>
          </a:p>
          <a:p>
            <a:pPr lvl="1"/>
            <a:r>
              <a:rPr lang="en-IN" dirty="0"/>
              <a:t>Health is the best source of right deeds, wealth, desires &amp; emancipation.</a:t>
            </a:r>
          </a:p>
          <a:p>
            <a:pPr lvl="1"/>
            <a:r>
              <a:rPr lang="en-IN" dirty="0"/>
              <a:t>Disease are destroyers of the above, welfare &amp; life itself.</a:t>
            </a:r>
          </a:p>
          <a:p>
            <a:pPr lvl="1"/>
            <a:r>
              <a:rPr lang="en-IN" dirty="0"/>
              <a:t>So, we will have to focus on hale &amp; healthy.</a:t>
            </a:r>
          </a:p>
          <a:p>
            <a:pPr lvl="1"/>
            <a:endParaRPr lang="en-IN" dirty="0"/>
          </a:p>
          <a:p>
            <a:r>
              <a:rPr lang="en-IN" b="1" dirty="0"/>
              <a:t>Health according to WHO:</a:t>
            </a:r>
          </a:p>
          <a:p>
            <a:pPr lvl="1"/>
            <a:r>
              <a:rPr lang="en-IN" dirty="0"/>
              <a:t>World Health Organization announced definition of health in </a:t>
            </a:r>
            <a:r>
              <a:rPr lang="en-IN" b="1" dirty="0"/>
              <a:t>1948</a:t>
            </a:r>
            <a:r>
              <a:rPr lang="en-IN" dirty="0"/>
              <a:t> at Geneva.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Initially they introduce the physical, mental &amp; social aspect of health. Later, Spiritual aspect added by the WHO.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677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Definition of Health:</a:t>
            </a:r>
          </a:p>
          <a:p>
            <a:pPr marL="457200" lvl="1" indent="0">
              <a:buNone/>
            </a:pPr>
            <a:r>
              <a:rPr lang="en-IN" b="1" dirty="0"/>
              <a:t>		</a:t>
            </a:r>
            <a:r>
              <a:rPr lang="en-IN" dirty="0"/>
              <a:t>Health is a state of complete physical, mental, social &amp; spiritual well being and not merely the absence of disease or infirmity.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Physical Well being – Physical Fitness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Mental Well being – Mental Fitness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Social Well being – Good relationship in Society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Spiritual Well being – Good spiritual act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56E6C17-B3E0-FFE7-5550-E99F7141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3759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according to Ayurveda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91316"/>
            <a:ext cx="11929641" cy="5590565"/>
          </a:xfrm>
        </p:spPr>
        <p:txBody>
          <a:bodyPr/>
          <a:lstStyle/>
          <a:p>
            <a:pPr marL="457200" lvl="1" indent="0">
              <a:buNone/>
            </a:pPr>
            <a:r>
              <a:rPr lang="hi-IN" dirty="0"/>
              <a:t>सम दोष समाग्निश्च समधातुमलक्रिय: । </a:t>
            </a:r>
            <a:endParaRPr lang="en-IN" dirty="0"/>
          </a:p>
          <a:p>
            <a:pPr marL="457200" lvl="1" indent="0">
              <a:buNone/>
            </a:pPr>
            <a:r>
              <a:rPr lang="hi-IN" dirty="0"/>
              <a:t>प्रसन्नात्मेन्द्रियमना: स्वस्थ इत्यभिधीयते ॥ (आचार्य </a:t>
            </a:r>
            <a:r>
              <a:rPr lang="hi-IN" dirty="0" err="1"/>
              <a:t>सुश्रुत</a:t>
            </a:r>
            <a:r>
              <a:rPr lang="hi-IN" dirty="0"/>
              <a:t>)</a:t>
            </a:r>
            <a:endParaRPr lang="en-US" dirty="0"/>
          </a:p>
          <a:p>
            <a:pPr lvl="1"/>
            <a:endParaRPr lang="en-IN" dirty="0"/>
          </a:p>
          <a:p>
            <a:pPr marL="457200" lvl="1" indent="0">
              <a:buNone/>
            </a:pPr>
            <a:r>
              <a:rPr lang="en-IN" dirty="0"/>
              <a:t>		Health is Equilibrium in Dosha, Dhatu, Agni &amp; Mala</a:t>
            </a:r>
            <a:r>
              <a:rPr lang="hi-IN" dirty="0"/>
              <a:t> </a:t>
            </a:r>
            <a:r>
              <a:rPr lang="en-IN" dirty="0"/>
              <a:t>excretion. Pleasant state of </a:t>
            </a:r>
            <a:r>
              <a:rPr lang="en-IN" dirty="0" err="1"/>
              <a:t>Indriya</a:t>
            </a:r>
            <a:r>
              <a:rPr lang="en-IN" dirty="0"/>
              <a:t>, </a:t>
            </a:r>
            <a:r>
              <a:rPr lang="en-IN" dirty="0" err="1"/>
              <a:t>Mana</a:t>
            </a:r>
            <a:r>
              <a:rPr lang="en-IN" dirty="0"/>
              <a:t> &amp; </a:t>
            </a:r>
            <a:r>
              <a:rPr lang="en-IN" dirty="0" err="1"/>
              <a:t>Atma</a:t>
            </a:r>
            <a:r>
              <a:rPr lang="hi-IN" dirty="0"/>
              <a:t> </a:t>
            </a:r>
            <a:r>
              <a:rPr lang="en-IN" dirty="0"/>
              <a:t>also.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US" dirty="0"/>
              <a:t>The above definition comprises 02 parts: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first art states the Physical Health / well being that based on the </a:t>
            </a:r>
            <a:r>
              <a:rPr lang="en-IN" dirty="0"/>
              <a:t>Equilibrium of </a:t>
            </a:r>
            <a:r>
              <a:rPr lang="en-IN" dirty="0" err="1"/>
              <a:t>Dosha</a:t>
            </a:r>
            <a:r>
              <a:rPr lang="en-IN" dirty="0"/>
              <a:t>(</a:t>
            </a:r>
            <a:r>
              <a:rPr lang="en-IN" dirty="0" err="1"/>
              <a:t>Humor</a:t>
            </a:r>
            <a:r>
              <a:rPr lang="en-IN" dirty="0"/>
              <a:t>), Agni(Healthy Digestive Fire/Juice), </a:t>
            </a:r>
            <a:r>
              <a:rPr lang="en-IN" dirty="0" err="1"/>
              <a:t>Dhatu</a:t>
            </a:r>
            <a:r>
              <a:rPr lang="en-IN" dirty="0"/>
              <a:t>(Seven Body Tissues) &amp; Mala(Faeces, Urine &amp; other waste products).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51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according to Ayurveda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932877"/>
            <a:ext cx="11929641" cy="5590565"/>
          </a:xfrm>
        </p:spPr>
        <p:txBody>
          <a:bodyPr/>
          <a:lstStyle/>
          <a:p>
            <a:pPr lvl="1"/>
            <a:r>
              <a:rPr lang="en-IN" b="1" dirty="0"/>
              <a:t>Dosha –</a:t>
            </a:r>
            <a:r>
              <a:rPr lang="en-IN" dirty="0"/>
              <a:t>	</a:t>
            </a:r>
            <a:r>
              <a:rPr lang="en-IN" dirty="0" err="1"/>
              <a:t>Sharirika</a:t>
            </a:r>
            <a:r>
              <a:rPr lang="en-IN" dirty="0"/>
              <a:t>: </a:t>
            </a:r>
            <a:r>
              <a:rPr lang="hi-IN" dirty="0"/>
              <a:t>वात</a:t>
            </a:r>
            <a:r>
              <a:rPr lang="en-IN" dirty="0"/>
              <a:t> (</a:t>
            </a:r>
            <a:r>
              <a:rPr lang="en-IN" dirty="0" err="1"/>
              <a:t>Vatta</a:t>
            </a:r>
            <a:r>
              <a:rPr lang="en-IN" dirty="0"/>
              <a:t>), </a:t>
            </a:r>
            <a:r>
              <a:rPr lang="hi-IN" dirty="0"/>
              <a:t>पित्त</a:t>
            </a:r>
            <a:r>
              <a:rPr lang="en-IN" dirty="0"/>
              <a:t> (Pitta), </a:t>
            </a:r>
            <a:r>
              <a:rPr lang="hi-IN" dirty="0"/>
              <a:t>कफ</a:t>
            </a:r>
            <a:r>
              <a:rPr lang="en-IN" dirty="0"/>
              <a:t> (Kapha),</a:t>
            </a:r>
          </a:p>
          <a:p>
            <a:pPr marL="457200" lvl="1" indent="0">
              <a:buNone/>
            </a:pPr>
            <a:r>
              <a:rPr lang="en-IN" dirty="0"/>
              <a:t>			</a:t>
            </a:r>
            <a:r>
              <a:rPr lang="en-IN" dirty="0" err="1"/>
              <a:t>Manasika</a:t>
            </a:r>
            <a:r>
              <a:rPr lang="en-IN" dirty="0"/>
              <a:t>: </a:t>
            </a:r>
            <a:r>
              <a:rPr lang="hi-IN" dirty="0"/>
              <a:t>रज</a:t>
            </a:r>
            <a:r>
              <a:rPr lang="en-IN" dirty="0"/>
              <a:t> (Raja), </a:t>
            </a:r>
            <a:r>
              <a:rPr lang="hi-IN" dirty="0"/>
              <a:t>तम</a:t>
            </a:r>
            <a:r>
              <a:rPr lang="en-IN" dirty="0"/>
              <a:t> (Tama)</a:t>
            </a:r>
          </a:p>
          <a:p>
            <a:pPr lvl="1"/>
            <a:r>
              <a:rPr lang="en-IN" b="1" dirty="0"/>
              <a:t>Agni –</a:t>
            </a:r>
            <a:r>
              <a:rPr lang="en-IN" dirty="0"/>
              <a:t>		</a:t>
            </a:r>
            <a:r>
              <a:rPr lang="hi-IN" dirty="0" err="1"/>
              <a:t>पाचकाग्नि</a:t>
            </a:r>
            <a:r>
              <a:rPr lang="en-IN" dirty="0"/>
              <a:t> (</a:t>
            </a:r>
            <a:r>
              <a:rPr lang="en-IN" dirty="0" err="1"/>
              <a:t>Pachakagni</a:t>
            </a:r>
            <a:r>
              <a:rPr lang="en-IN" dirty="0"/>
              <a:t>) – 01,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hi-IN" dirty="0" err="1"/>
              <a:t>धात्वाग्नि</a:t>
            </a:r>
            <a:r>
              <a:rPr lang="en-IN" dirty="0"/>
              <a:t> (</a:t>
            </a:r>
            <a:r>
              <a:rPr lang="en-IN" dirty="0" err="1"/>
              <a:t>Dhatvagni</a:t>
            </a:r>
            <a:r>
              <a:rPr lang="en-IN" dirty="0"/>
              <a:t>) – 07,</a:t>
            </a:r>
          </a:p>
          <a:p>
            <a:pPr marL="457200" lvl="1" indent="0">
              <a:buNone/>
            </a:pPr>
            <a:r>
              <a:rPr lang="en-IN" dirty="0"/>
              <a:t>			</a:t>
            </a:r>
            <a:r>
              <a:rPr lang="hi-IN" dirty="0" err="1"/>
              <a:t>भूताग्नि</a:t>
            </a:r>
            <a:r>
              <a:rPr lang="en-IN" dirty="0"/>
              <a:t> (</a:t>
            </a:r>
            <a:r>
              <a:rPr lang="en-IN" dirty="0" err="1"/>
              <a:t>Bhutagni</a:t>
            </a:r>
            <a:r>
              <a:rPr lang="en-IN" dirty="0"/>
              <a:t>) – 05</a:t>
            </a:r>
          </a:p>
          <a:p>
            <a:pPr marL="457200" lvl="1" indent="0">
              <a:buNone/>
            </a:pPr>
            <a:r>
              <a:rPr lang="en-IN" dirty="0"/>
              <a:t>	- Agni plays vital role and responsible for health, longevity, and vital breath.</a:t>
            </a:r>
          </a:p>
          <a:p>
            <a:pPr marL="457200" lvl="1" indent="0">
              <a:buNone/>
            </a:pPr>
            <a:r>
              <a:rPr lang="en-IN" dirty="0"/>
              <a:t>	- Agni converts the food into energy which helps in the smooth functioning of the body.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r>
              <a:rPr lang="en-IN" b="1" dirty="0"/>
              <a:t>Dhatu – 07 -</a:t>
            </a:r>
            <a:r>
              <a:rPr lang="hi-IN" dirty="0"/>
              <a:t> </a:t>
            </a:r>
            <a:r>
              <a:rPr lang="en-US" dirty="0"/>
              <a:t>	</a:t>
            </a:r>
            <a:r>
              <a:rPr lang="hi-IN" dirty="0" err="1"/>
              <a:t>रस</a:t>
            </a:r>
            <a:r>
              <a:rPr lang="en-IN" dirty="0"/>
              <a:t> (Rasa) 	</a:t>
            </a:r>
            <a:r>
              <a:rPr lang="hi-IN" dirty="0"/>
              <a:t>रक्त</a:t>
            </a:r>
            <a:r>
              <a:rPr lang="en-IN" dirty="0"/>
              <a:t> (Rakta) 		</a:t>
            </a:r>
            <a:r>
              <a:rPr lang="hi-IN" dirty="0"/>
              <a:t>मांस</a:t>
            </a:r>
            <a:r>
              <a:rPr lang="en-IN" dirty="0"/>
              <a:t> (</a:t>
            </a:r>
            <a:r>
              <a:rPr lang="en-IN" dirty="0" err="1"/>
              <a:t>Mamsa</a:t>
            </a:r>
            <a:r>
              <a:rPr lang="en-IN" dirty="0"/>
              <a:t>) 	</a:t>
            </a:r>
            <a:r>
              <a:rPr lang="hi-IN" dirty="0" err="1"/>
              <a:t>मेद</a:t>
            </a:r>
            <a:r>
              <a:rPr lang="en-IN" dirty="0"/>
              <a:t> (Meda) 			</a:t>
            </a:r>
            <a:r>
              <a:rPr lang="hi-IN" dirty="0"/>
              <a:t>अस्थि</a:t>
            </a:r>
            <a:r>
              <a:rPr lang="en-IN" dirty="0"/>
              <a:t> (</a:t>
            </a:r>
            <a:r>
              <a:rPr lang="en-IN" dirty="0" err="1"/>
              <a:t>Ashthi</a:t>
            </a:r>
            <a:r>
              <a:rPr lang="en-IN" dirty="0"/>
              <a:t>)</a:t>
            </a:r>
            <a:r>
              <a:rPr lang="hi-IN" dirty="0"/>
              <a:t> </a:t>
            </a:r>
            <a:r>
              <a:rPr lang="en-US" dirty="0"/>
              <a:t>	</a:t>
            </a:r>
            <a:r>
              <a:rPr lang="hi-IN" dirty="0" err="1"/>
              <a:t>मज्जा</a:t>
            </a:r>
            <a:r>
              <a:rPr lang="en-IN" dirty="0"/>
              <a:t> (</a:t>
            </a:r>
            <a:r>
              <a:rPr lang="en-IN" dirty="0" err="1"/>
              <a:t>Majja</a:t>
            </a:r>
            <a:r>
              <a:rPr lang="en-IN" dirty="0"/>
              <a:t>) 		</a:t>
            </a:r>
            <a:r>
              <a:rPr lang="hi-IN" dirty="0"/>
              <a:t>शुक्र</a:t>
            </a:r>
            <a:r>
              <a:rPr lang="en-IN" dirty="0"/>
              <a:t> (</a:t>
            </a:r>
            <a:r>
              <a:rPr lang="en-IN" dirty="0" err="1"/>
              <a:t>Shukra</a:t>
            </a:r>
            <a:r>
              <a:rPr lang="en-IN" dirty="0"/>
              <a:t>)</a:t>
            </a:r>
          </a:p>
          <a:p>
            <a:pPr lvl="1"/>
            <a:endParaRPr lang="en-IN" dirty="0"/>
          </a:p>
          <a:p>
            <a:pPr lvl="1"/>
            <a:r>
              <a:rPr lang="en-IN" b="1" dirty="0"/>
              <a:t>Mala –</a:t>
            </a:r>
            <a:r>
              <a:rPr lang="en-IN" dirty="0"/>
              <a:t> Body Waste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according to Ayurveda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79" y="849747"/>
            <a:ext cx="11929641" cy="55905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B71B1C"/>
                </a:solidFill>
              </a:rPr>
              <a:t>2. </a:t>
            </a:r>
            <a:r>
              <a:rPr lang="en-US" dirty="0"/>
              <a:t>The Second part states that maintaining Mental (Psychological) &amp; Spiritual Health / well being is based on the Prasanna </a:t>
            </a:r>
            <a:r>
              <a:rPr lang="en-US" dirty="0" err="1"/>
              <a:t>Indriya</a:t>
            </a:r>
            <a:r>
              <a:rPr lang="en-US" dirty="0"/>
              <a:t>, Prasanna Mana &amp; Prasanna </a:t>
            </a:r>
            <a:r>
              <a:rPr lang="en-US" dirty="0" err="1"/>
              <a:t>Atma</a:t>
            </a:r>
            <a:r>
              <a:rPr lang="en-US" dirty="0"/>
              <a:t> (Pleasant state of senses, mind &amp; soul).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hi-IN" b="1" dirty="0"/>
              <a:t>इंद्रियाँ </a:t>
            </a:r>
            <a:r>
              <a:rPr lang="en-US" b="1" dirty="0"/>
              <a:t>(Senses)</a:t>
            </a:r>
            <a:endParaRPr lang="en-IN" b="1" dirty="0"/>
          </a:p>
          <a:p>
            <a:pPr lvl="2"/>
            <a:r>
              <a:rPr lang="hi-IN" dirty="0"/>
              <a:t>ज्ञानेन्द्रियाँ </a:t>
            </a:r>
            <a:r>
              <a:rPr lang="en-US" dirty="0"/>
              <a:t>(Sense of Knowledge)</a:t>
            </a:r>
            <a:endParaRPr lang="en-IN" dirty="0"/>
          </a:p>
          <a:p>
            <a:pPr marL="914400" lvl="2" indent="0">
              <a:buNone/>
            </a:pPr>
            <a:r>
              <a:rPr lang="en-IN" dirty="0"/>
              <a:t>   	</a:t>
            </a:r>
            <a:r>
              <a:rPr lang="hi-IN" dirty="0"/>
              <a:t>कर्ण </a:t>
            </a:r>
            <a:r>
              <a:rPr lang="en-US" dirty="0"/>
              <a:t>(Ear)			</a:t>
            </a:r>
            <a:r>
              <a:rPr lang="hi-IN" dirty="0"/>
              <a:t>त्वचा </a:t>
            </a:r>
            <a:r>
              <a:rPr lang="en-US" dirty="0"/>
              <a:t>(Skin)			</a:t>
            </a:r>
            <a:r>
              <a:rPr lang="hi-IN" dirty="0"/>
              <a:t>चक्षु </a:t>
            </a:r>
            <a:r>
              <a:rPr lang="en-US" dirty="0"/>
              <a:t>(Eye)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hi-IN" dirty="0"/>
              <a:t>जिह्वा </a:t>
            </a:r>
            <a:r>
              <a:rPr lang="en-US" dirty="0"/>
              <a:t>(Tongue)		</a:t>
            </a:r>
            <a:r>
              <a:rPr lang="hi-IN" dirty="0"/>
              <a:t>नासा </a:t>
            </a:r>
            <a:r>
              <a:rPr lang="en-US" dirty="0"/>
              <a:t>(Nose)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hi-IN" dirty="0"/>
              <a:t>कर्मेन्द्रियाँ</a:t>
            </a:r>
            <a:r>
              <a:rPr lang="en-US" dirty="0"/>
              <a:t> (Sense of Action) </a:t>
            </a:r>
          </a:p>
          <a:p>
            <a:pPr marL="914400" lvl="2" indent="0">
              <a:buNone/>
            </a:pPr>
            <a:r>
              <a:rPr lang="en-US" dirty="0"/>
              <a:t>  	</a:t>
            </a:r>
            <a:r>
              <a:rPr lang="hi-IN" dirty="0"/>
              <a:t>हस्त </a:t>
            </a:r>
            <a:r>
              <a:rPr lang="en-US" dirty="0"/>
              <a:t>(Hand)			</a:t>
            </a:r>
            <a:r>
              <a:rPr lang="hi-IN" dirty="0"/>
              <a:t>पाद </a:t>
            </a:r>
            <a:r>
              <a:rPr lang="en-US" dirty="0"/>
              <a:t>(Leg)			</a:t>
            </a:r>
            <a:r>
              <a:rPr lang="hi-IN" dirty="0"/>
              <a:t>जिह्वा </a:t>
            </a:r>
            <a:r>
              <a:rPr lang="en-US" dirty="0"/>
              <a:t>(Tongue)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hi-IN" dirty="0" err="1"/>
              <a:t>पायु</a:t>
            </a:r>
            <a:r>
              <a:rPr lang="hi-IN" dirty="0"/>
              <a:t> </a:t>
            </a:r>
            <a:r>
              <a:rPr lang="en-US" dirty="0"/>
              <a:t>(Anus)			</a:t>
            </a:r>
            <a:r>
              <a:rPr lang="hi-IN" dirty="0"/>
              <a:t>उपस्थ </a:t>
            </a:r>
            <a:r>
              <a:rPr lang="en-US" dirty="0"/>
              <a:t>(Genital Organ) 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8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2333193"/>
            <a:ext cx="10515600" cy="2852737"/>
          </a:xfrm>
        </p:spPr>
        <p:txBody>
          <a:bodyPr/>
          <a:lstStyle/>
          <a:p>
            <a:r>
              <a:rPr lang="en-US" dirty="0" err="1" smtClean="0"/>
              <a:t>Tridosha</a:t>
            </a:r>
            <a:r>
              <a:rPr lang="en-US" dirty="0" smtClean="0"/>
              <a:t> – relationship with Health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Tridosha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849751"/>
            <a:ext cx="12192000" cy="6055359"/>
          </a:xfrm>
        </p:spPr>
        <p:txBody>
          <a:bodyPr/>
          <a:lstStyle/>
          <a:p>
            <a:r>
              <a:rPr lang="en-US" b="1" dirty="0"/>
              <a:t>Relationship with Health: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r>
              <a:rPr lang="en-US" sz="2400" dirty="0"/>
              <a:t>The word ‘Dosha’ means that which perishes, spoils or refutes.</a:t>
            </a:r>
          </a:p>
          <a:p>
            <a:pPr lvl="1"/>
            <a:endParaRPr lang="en-IN" sz="2400" dirty="0"/>
          </a:p>
          <a:p>
            <a:pPr lvl="1"/>
            <a:r>
              <a:rPr lang="en-US" sz="2400" dirty="0"/>
              <a:t>These three doshas are </a:t>
            </a:r>
            <a:r>
              <a:rPr lang="en-US" sz="2400" dirty="0" err="1"/>
              <a:t>Vatta</a:t>
            </a:r>
            <a:r>
              <a:rPr lang="en-US" sz="2400" dirty="0"/>
              <a:t>, Pitta &amp; Kapha.</a:t>
            </a:r>
          </a:p>
          <a:p>
            <a:pPr lvl="1"/>
            <a:endParaRPr lang="en-IN" sz="2400" dirty="0"/>
          </a:p>
          <a:p>
            <a:pPr lvl="1"/>
            <a:r>
              <a:rPr lang="en-US" sz="2400" dirty="0"/>
              <a:t>One of the corner stones of health in Ayurveda is the balanced state of the three doshas.</a:t>
            </a:r>
          </a:p>
          <a:p>
            <a:pPr lvl="1"/>
            <a:endParaRPr lang="en-IN" sz="2400" dirty="0"/>
          </a:p>
          <a:p>
            <a:pPr lvl="1"/>
            <a:r>
              <a:rPr lang="en-US" sz="2400" dirty="0"/>
              <a:t>An imbalanced state of doshas leads to bring irregular function of organ &amp; several diseases.</a:t>
            </a:r>
            <a:endParaRPr lang="en-IN" sz="2400" dirty="0"/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6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Tridosha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6255" y="877462"/>
            <a:ext cx="11859491" cy="5398654"/>
          </a:xfrm>
        </p:spPr>
        <p:txBody>
          <a:bodyPr/>
          <a:lstStyle/>
          <a:p>
            <a:r>
              <a:rPr lang="en-US" b="1" dirty="0"/>
              <a:t>Relation of Taste &amp; </a:t>
            </a:r>
            <a:r>
              <a:rPr lang="en-US" b="1" dirty="0" err="1"/>
              <a:t>Tridosha</a:t>
            </a:r>
            <a:r>
              <a:rPr lang="en-US" b="1" dirty="0"/>
              <a:t>:</a:t>
            </a:r>
          </a:p>
          <a:p>
            <a:pPr lvl="1"/>
            <a:r>
              <a:rPr lang="en-US" sz="2400" dirty="0" err="1"/>
              <a:t>Vatta</a:t>
            </a:r>
            <a:r>
              <a:rPr lang="en-US" sz="2400" dirty="0"/>
              <a:t>: Reduce – Sweet, Sour, Salt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         Exaggerate – Pungent, Bitter, Astringent</a:t>
            </a:r>
            <a:endParaRPr lang="en-IN" sz="2400" dirty="0"/>
          </a:p>
          <a:p>
            <a:pPr lvl="1"/>
            <a:r>
              <a:rPr lang="en-US" sz="2400" dirty="0"/>
              <a:t>Pitta: Reduce – Sweet, Bitter, Astringent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	         Exaggerate – Sour, Salt, Pungent</a:t>
            </a:r>
            <a:endParaRPr lang="en-IN" sz="2400" dirty="0"/>
          </a:p>
          <a:p>
            <a:pPr lvl="1"/>
            <a:r>
              <a:rPr lang="en-US" sz="2400" dirty="0"/>
              <a:t>Kapha: Reduce – Pungent, Bitter, Astringent</a:t>
            </a:r>
          </a:p>
          <a:p>
            <a:pPr marL="457200" lvl="1" indent="0">
              <a:buNone/>
            </a:pPr>
            <a:r>
              <a:rPr lang="en-US" sz="2400" dirty="0"/>
              <a:t>                Exaggerate - Sweet, Sour, Salt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Therefore, the knowing of the nature of the body and its current state a person should consume the food of the appropriate taste.</a:t>
            </a:r>
            <a:endParaRPr lang="en-IN" sz="2400" dirty="0"/>
          </a:p>
          <a:p>
            <a:pPr lvl="1"/>
            <a:r>
              <a:rPr lang="en-US" sz="2400" dirty="0"/>
              <a:t>A healthy person must have all the six tastes in his food.</a:t>
            </a:r>
            <a:endParaRPr lang="en-IN" sz="2400" dirty="0"/>
          </a:p>
          <a:p>
            <a:pPr lvl="1"/>
            <a:r>
              <a:rPr lang="en-US" sz="2400" dirty="0"/>
              <a:t>The doshas have a specific relationship with the type of diet one take. Similar natured food increases the doshas. Ex. Ghee increase the Kapha, Hot food increase the Pitta.</a:t>
            </a:r>
            <a:endParaRPr lang="en-IN" sz="2400" dirty="0"/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08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sym typeface="Wingdings 2" panose="05020102010507070707" pitchFamily="18" charset="2"/>
              </a:rPr>
              <a:t>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8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38961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12121"/>
                </a:solidFill>
              </a:rPr>
              <a:t>Health Wellness</a:t>
            </a: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Definition of Health</a:t>
            </a: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Ancient Ayurveda Importance</a:t>
            </a: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Tri-</a:t>
            </a:r>
            <a:r>
              <a:rPr lang="en-US" dirty="0" err="1">
                <a:solidFill>
                  <a:srgbClr val="212121"/>
                </a:solidFill>
              </a:rPr>
              <a:t>dosha</a:t>
            </a:r>
            <a:r>
              <a:rPr lang="en-US" dirty="0">
                <a:solidFill>
                  <a:srgbClr val="212121"/>
                </a:solidFill>
              </a:rPr>
              <a:t> Relationship with Health</a:t>
            </a: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Brief Introduction of Each </a:t>
            </a:r>
            <a:r>
              <a:rPr lang="en-US" dirty="0" err="1">
                <a:solidFill>
                  <a:srgbClr val="212121"/>
                </a:solidFill>
              </a:rPr>
              <a:t>Dosha</a:t>
            </a:r>
            <a:endParaRPr lang="en-US" dirty="0">
              <a:solidFill>
                <a:srgbClr val="212121"/>
              </a:solidFill>
            </a:endParaRP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Overview of </a:t>
            </a:r>
            <a:r>
              <a:rPr lang="en-US" dirty="0" err="1">
                <a:solidFill>
                  <a:srgbClr val="212121"/>
                </a:solidFill>
              </a:rPr>
              <a:t>Dhatus</a:t>
            </a:r>
            <a:endParaRPr lang="en-US" dirty="0">
              <a:solidFill>
                <a:srgbClr val="212121"/>
              </a:solidFill>
            </a:endParaRP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212121"/>
                </a:solidFill>
              </a:rPr>
              <a:t>Impact of </a:t>
            </a:r>
            <a:r>
              <a:rPr lang="en-US" dirty="0" err="1">
                <a:solidFill>
                  <a:srgbClr val="212121"/>
                </a:solidFill>
              </a:rPr>
              <a:t>Dhatus</a:t>
            </a:r>
            <a:r>
              <a:rPr lang="en-US" dirty="0">
                <a:solidFill>
                  <a:srgbClr val="212121"/>
                </a:solidFill>
              </a:rPr>
              <a:t> in Body</a:t>
            </a:r>
          </a:p>
          <a:p>
            <a:pPr marL="742950" marR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>
                <a:solidFill>
                  <a:srgbClr val="212121"/>
                </a:solidFill>
              </a:rPr>
              <a:t>Triguna</a:t>
            </a:r>
            <a:r>
              <a:rPr lang="en-US" dirty="0">
                <a:solidFill>
                  <a:srgbClr val="212121"/>
                </a:solidFill>
              </a:rPr>
              <a:t> System for Health (</a:t>
            </a:r>
            <a:r>
              <a:rPr lang="en-US" dirty="0" err="1">
                <a:solidFill>
                  <a:srgbClr val="212121"/>
                </a:solidFill>
              </a:rPr>
              <a:t>Satva</a:t>
            </a:r>
            <a:r>
              <a:rPr lang="en-US" dirty="0">
                <a:solidFill>
                  <a:srgbClr val="212121"/>
                </a:solidFill>
              </a:rPr>
              <a:t>, Rajas, </a:t>
            </a:r>
            <a:r>
              <a:rPr lang="en-US" dirty="0" err="1">
                <a:solidFill>
                  <a:srgbClr val="212121"/>
                </a:solidFill>
              </a:rPr>
              <a:t>Tamas</a:t>
            </a:r>
            <a:r>
              <a:rPr lang="en-US" dirty="0">
                <a:solidFill>
                  <a:srgbClr val="212121"/>
                </a:solidFill>
              </a:rPr>
              <a:t>) </a:t>
            </a:r>
          </a:p>
          <a:p>
            <a:r>
              <a:rPr lang="en-US" b="1" dirty="0" smtClean="0">
                <a:solidFill>
                  <a:srgbClr val="212121"/>
                </a:solidFill>
              </a:rPr>
              <a:t> </a:t>
            </a:r>
            <a:endParaRPr lang="en-US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5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Summaries of </a:t>
            </a:r>
            <a:r>
              <a:rPr lang="en-US" b="1" dirty="0" err="1"/>
              <a:t>Tridoshas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11201"/>
            <a:ext cx="12262585" cy="6055359"/>
          </a:xfrm>
        </p:spPr>
        <p:txBody>
          <a:bodyPr/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59721"/>
              </p:ext>
            </p:extLst>
          </p:nvPr>
        </p:nvGraphicFramePr>
        <p:xfrm>
          <a:off x="1167865" y="2026989"/>
          <a:ext cx="9856270" cy="248613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310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00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176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176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215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</a:rPr>
                        <a:t>Dosha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Body Part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Age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Day Time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15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Vatta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Below Navel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Old Age 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Evening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15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Pitta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Chest to Navel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Young Age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Noon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15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Kapha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Head to Chest</a:t>
                      </a:r>
                      <a:endParaRPr lang="en-IN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Childhood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Morning</a:t>
                      </a:r>
                      <a:endParaRPr lang="en-IN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Introduction to each Doshas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039092"/>
            <a:ext cx="12192000" cy="4821382"/>
          </a:xfrm>
        </p:spPr>
        <p:txBody>
          <a:bodyPr/>
          <a:lstStyle/>
          <a:p>
            <a:pPr lvl="1"/>
            <a:r>
              <a:rPr lang="en-US" b="1" dirty="0"/>
              <a:t>The composition of these doshas is based on Penta Elements:</a:t>
            </a:r>
            <a:endParaRPr lang="en-IN" b="1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Vatta</a:t>
            </a:r>
            <a:r>
              <a:rPr lang="en-US" sz="2600" dirty="0"/>
              <a:t> – </a:t>
            </a:r>
            <a:r>
              <a:rPr lang="en-US" sz="2600" dirty="0" err="1"/>
              <a:t>Akasha</a:t>
            </a:r>
            <a:r>
              <a:rPr lang="en-US" sz="2600" dirty="0"/>
              <a:t> + </a:t>
            </a:r>
            <a:r>
              <a:rPr lang="en-US" sz="2600" dirty="0" err="1"/>
              <a:t>Vayu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	Pitta – Agni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	Kapha – Jala + Pruthvi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lvl="1"/>
            <a:r>
              <a:rPr lang="en-US" b="1" dirty="0"/>
              <a:t>Common understanding of function of </a:t>
            </a:r>
            <a:r>
              <a:rPr lang="en-US" b="1" dirty="0" err="1"/>
              <a:t>Tridosha</a:t>
            </a:r>
            <a:r>
              <a:rPr lang="en-US" b="1" dirty="0"/>
              <a:t>:</a:t>
            </a:r>
            <a:endParaRPr lang="en-IN" b="1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Vatta</a:t>
            </a:r>
            <a:r>
              <a:rPr lang="en-US" sz="2600" dirty="0"/>
              <a:t> – Energy pool of motion &amp; movement.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	Pitta – Chemical Activity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	Kapha – Stability &amp; Strength of Body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10069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each Doshas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11202"/>
            <a:ext cx="12192000" cy="4442690"/>
          </a:xfrm>
        </p:spPr>
        <p:txBody>
          <a:bodyPr/>
          <a:lstStyle/>
          <a:p>
            <a:endParaRPr lang="en-IN" dirty="0"/>
          </a:p>
          <a:p>
            <a:pPr lvl="1"/>
            <a:r>
              <a:rPr lang="en-US" b="1" dirty="0"/>
              <a:t>Special Qualities / Nature of </a:t>
            </a:r>
            <a:r>
              <a:rPr lang="en-US" b="1" dirty="0" err="1"/>
              <a:t>Tridoasha</a:t>
            </a:r>
            <a:r>
              <a:rPr lang="en-US" b="1" dirty="0"/>
              <a:t>:</a:t>
            </a:r>
          </a:p>
          <a:p>
            <a:pPr lvl="1"/>
            <a:endParaRPr lang="en-IN" b="1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Vatta</a:t>
            </a:r>
            <a:r>
              <a:rPr lang="en-US" sz="2600" dirty="0"/>
              <a:t> – Light, Cool, Dry, Mobile, Subtle &amp; Rough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US" sz="2600" dirty="0"/>
              <a:t>	Pitta – Oily, Sharp, Hot, Light, Stinking, Liquid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/>
              <a:t>Kapha</a:t>
            </a:r>
            <a:r>
              <a:rPr lang="en-US" sz="2600" dirty="0"/>
              <a:t> – Cool, Moist, Stable, Heavy, Slow, Slippery</a:t>
            </a:r>
            <a:endParaRPr lang="en-IN" sz="26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2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83673"/>
            <a:ext cx="12192000" cy="5685905"/>
          </a:xfrm>
        </p:spPr>
        <p:txBody>
          <a:bodyPr/>
          <a:lstStyle/>
          <a:p>
            <a:pPr lvl="1"/>
            <a:r>
              <a:rPr lang="en-US" b="1" dirty="0"/>
              <a:t>All doshas have 05 types</a:t>
            </a:r>
            <a:r>
              <a:rPr lang="en-US" b="1" dirty="0" smtClean="0"/>
              <a:t>:</a:t>
            </a:r>
          </a:p>
          <a:p>
            <a:pPr marL="457200" lvl="1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sz="2600" dirty="0" err="1"/>
              <a:t>Vatta:Prana</a:t>
            </a:r>
            <a:r>
              <a:rPr lang="en-US" sz="2600" dirty="0"/>
              <a:t>, </a:t>
            </a:r>
            <a:r>
              <a:rPr lang="en-US" sz="2600" dirty="0" err="1"/>
              <a:t>Udana</a:t>
            </a:r>
            <a:r>
              <a:rPr lang="en-US" sz="2600" dirty="0"/>
              <a:t>, </a:t>
            </a:r>
            <a:r>
              <a:rPr lang="en-US" sz="2600" dirty="0" err="1"/>
              <a:t>Apana</a:t>
            </a:r>
            <a:r>
              <a:rPr lang="en-US" sz="2600" dirty="0"/>
              <a:t>, </a:t>
            </a:r>
            <a:r>
              <a:rPr lang="en-US" sz="2600" dirty="0" err="1"/>
              <a:t>Vyana</a:t>
            </a:r>
            <a:r>
              <a:rPr lang="en-US" sz="2600" dirty="0"/>
              <a:t>, </a:t>
            </a:r>
            <a:r>
              <a:rPr lang="en-US" sz="2600" dirty="0" err="1"/>
              <a:t>Samana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           </a:t>
            </a:r>
            <a:r>
              <a:rPr lang="en-US" sz="2600" dirty="0" err="1"/>
              <a:t>Pitta:Pachaka</a:t>
            </a:r>
            <a:r>
              <a:rPr lang="en-US" sz="2600" dirty="0"/>
              <a:t>, </a:t>
            </a:r>
            <a:r>
              <a:rPr lang="en-US" sz="2600" dirty="0" err="1"/>
              <a:t>Sadhaka</a:t>
            </a:r>
            <a:r>
              <a:rPr lang="en-US" sz="2600" dirty="0"/>
              <a:t>, </a:t>
            </a:r>
            <a:r>
              <a:rPr lang="en-US" sz="2600" dirty="0" err="1"/>
              <a:t>Bhrajaka</a:t>
            </a:r>
            <a:r>
              <a:rPr lang="en-US" sz="2600" dirty="0"/>
              <a:t>, </a:t>
            </a:r>
            <a:r>
              <a:rPr lang="en-US" sz="2600" dirty="0" err="1"/>
              <a:t>Ranjaka</a:t>
            </a:r>
            <a:r>
              <a:rPr lang="en-US" sz="2600" dirty="0"/>
              <a:t>, </a:t>
            </a:r>
            <a:r>
              <a:rPr lang="en-US" sz="2600" dirty="0" err="1"/>
              <a:t>Alochaka</a:t>
            </a:r>
            <a:endParaRPr lang="en-IN" sz="2600" dirty="0"/>
          </a:p>
          <a:p>
            <a:pPr marL="0" indent="0">
              <a:buNone/>
            </a:pPr>
            <a:r>
              <a:rPr lang="en-US" sz="2600" dirty="0"/>
              <a:t>           </a:t>
            </a:r>
            <a:r>
              <a:rPr lang="en-US" sz="2600" dirty="0" err="1"/>
              <a:t>Kapha:Kledaka</a:t>
            </a:r>
            <a:r>
              <a:rPr lang="en-US" sz="2600" dirty="0"/>
              <a:t>, </a:t>
            </a:r>
            <a:r>
              <a:rPr lang="en-US" sz="2600" dirty="0" err="1"/>
              <a:t>Bodhaka</a:t>
            </a:r>
            <a:r>
              <a:rPr lang="en-US" sz="2600" dirty="0"/>
              <a:t>, </a:t>
            </a:r>
            <a:r>
              <a:rPr lang="en-US" sz="2600" dirty="0" err="1"/>
              <a:t>Tarpaka</a:t>
            </a:r>
            <a:r>
              <a:rPr lang="en-US" sz="2600" dirty="0"/>
              <a:t>, </a:t>
            </a:r>
            <a:r>
              <a:rPr lang="en-US" sz="2600" dirty="0" err="1"/>
              <a:t>Shleshaka</a:t>
            </a:r>
            <a:r>
              <a:rPr lang="en-US" sz="2600" dirty="0"/>
              <a:t>, </a:t>
            </a:r>
            <a:r>
              <a:rPr lang="en-US" sz="2600" dirty="0" err="1"/>
              <a:t>Avalambaka</a:t>
            </a:r>
            <a:endParaRPr lang="en-US" sz="2600" dirty="0"/>
          </a:p>
          <a:p>
            <a:pPr marL="0" indent="0">
              <a:buNone/>
            </a:pPr>
            <a:endParaRPr lang="en-IN" sz="2600" dirty="0"/>
          </a:p>
          <a:p>
            <a:pPr lvl="1"/>
            <a:endParaRPr lang="en-US" dirty="0"/>
          </a:p>
          <a:p>
            <a:pPr lvl="1"/>
            <a:r>
              <a:rPr lang="en-US" b="1" dirty="0"/>
              <a:t>Common </a:t>
            </a:r>
            <a:r>
              <a:rPr lang="en-US" b="1" dirty="0" err="1"/>
              <a:t>Symtoms</a:t>
            </a:r>
            <a:r>
              <a:rPr lang="en-US" b="1" dirty="0"/>
              <a:t> &amp; </a:t>
            </a:r>
            <a:r>
              <a:rPr lang="en-US" b="1" dirty="0" err="1"/>
              <a:t>Tridoshas</a:t>
            </a:r>
            <a:r>
              <a:rPr lang="en-US" b="1" dirty="0"/>
              <a:t>:</a:t>
            </a:r>
            <a:endParaRPr lang="en-IN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Vatta</a:t>
            </a:r>
            <a:r>
              <a:rPr lang="en-US" dirty="0"/>
              <a:t> – Pain</a:t>
            </a:r>
            <a:endParaRPr lang="en-IN" dirty="0"/>
          </a:p>
          <a:p>
            <a:pPr marL="457200" lvl="1" indent="0">
              <a:buNone/>
            </a:pPr>
            <a:r>
              <a:rPr lang="en-US" dirty="0"/>
              <a:t>	Pitta – Burning</a:t>
            </a:r>
            <a:endParaRPr lang="en-IN" dirty="0"/>
          </a:p>
          <a:p>
            <a:pPr marL="457200" lvl="1" indent="0">
              <a:buNone/>
            </a:pPr>
            <a:r>
              <a:rPr lang="en-US" dirty="0"/>
              <a:t>	Kapha – Cough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53EF939B-2F36-1629-C52D-B1DD5439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each Doshas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62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3972" y="988293"/>
            <a:ext cx="11964056" cy="3888508"/>
          </a:xfrm>
        </p:spPr>
        <p:txBody>
          <a:bodyPr/>
          <a:lstStyle/>
          <a:p>
            <a:pPr lvl="1"/>
            <a:r>
              <a:rPr lang="en-US" dirty="0"/>
              <a:t>These three doshas coexist in a predetermined proportion and function in a complementary manner to overall functioning of the body despite their opposite properties and functions.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Doshas in vitiated condition cause the disease.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Ayurveda uses </a:t>
            </a:r>
            <a:r>
              <a:rPr lang="en-US" dirty="0" err="1"/>
              <a:t>tridoshas</a:t>
            </a:r>
            <a:r>
              <a:rPr lang="en-US" dirty="0"/>
              <a:t> to map the personality &amp; symptoms of diseases.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53EF939B-2F36-1629-C52D-B1DD5439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each Doshas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16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Doshas in different Conditions: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75988"/>
              </p:ext>
            </p:extLst>
          </p:nvPr>
        </p:nvGraphicFramePr>
        <p:xfrm>
          <a:off x="454585" y="910569"/>
          <a:ext cx="9897376" cy="533616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333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634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14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856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25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Dosha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Balanced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Exaggerated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Reduced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77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Vatta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All movements, Energy, Balanced Breath, Normality in urges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Thinness, Need of warmth, Shivering, Constipation, Weakness, Dizziness, Chattering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Exhaustion of limbs, Noxious talk, Giddiness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129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Pitta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Digestion, Warmth Body, Vision, Hunger, Thirst, Taste, Gleam, Intelligence, Delicateness, Softness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Yellowish / Redness in eyes, Yellow Excretion, Severe Hunger &amp; Thirst, Burning, Acidity, Anger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Indigestion, Coldness, Lack of Gleam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277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Kapha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Stability, Moisture, Good Joints, Patience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Indigestion, Nausea, Laziness, Heaviness, Frigidity, Slack Limbed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Giddiness, Emptiness in the abode of </a:t>
                      </a:r>
                      <a:r>
                        <a:rPr lang="en-US" sz="2000" kern="100" dirty="0" err="1">
                          <a:effectLst/>
                        </a:rPr>
                        <a:t>Kapha</a:t>
                      </a:r>
                      <a:r>
                        <a:rPr lang="en-US" sz="2000" kern="100" dirty="0">
                          <a:effectLst/>
                        </a:rPr>
                        <a:t>, Loose Joints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2333193"/>
            <a:ext cx="10515600" cy="2852737"/>
          </a:xfrm>
        </p:spPr>
        <p:txBody>
          <a:bodyPr/>
          <a:lstStyle/>
          <a:p>
            <a:r>
              <a:rPr lang="en-US" dirty="0" err="1" smtClean="0"/>
              <a:t>Dhatus</a:t>
            </a:r>
            <a:r>
              <a:rPr lang="en-US" dirty="0" smtClean="0"/>
              <a:t> &amp; its Impact in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Dhatu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3972" y="808186"/>
            <a:ext cx="11964057" cy="5495635"/>
          </a:xfrm>
        </p:spPr>
        <p:txBody>
          <a:bodyPr/>
          <a:lstStyle/>
          <a:p>
            <a:r>
              <a:rPr lang="en-US" b="1" dirty="0"/>
              <a:t>Overview:</a:t>
            </a:r>
          </a:p>
          <a:p>
            <a:pPr lvl="1"/>
            <a:r>
              <a:rPr lang="en-US" dirty="0"/>
              <a:t>There are seven Dhatus (Basic Substances) that constitute a human body.</a:t>
            </a:r>
          </a:p>
          <a:p>
            <a:pPr lvl="1"/>
            <a:endParaRPr lang="en-IN" dirty="0"/>
          </a:p>
          <a:p>
            <a:r>
              <a:rPr lang="en-US" b="1" dirty="0"/>
              <a:t>Formation of Dhatu:</a:t>
            </a:r>
            <a:endParaRPr lang="en-IN" b="1" dirty="0"/>
          </a:p>
          <a:p>
            <a:pPr lvl="1"/>
            <a:r>
              <a:rPr lang="en-US" dirty="0"/>
              <a:t>The food that consume first gets converted into Rasa(Plasma) and gradual process, it gets converted into </a:t>
            </a:r>
            <a:r>
              <a:rPr lang="en-US" dirty="0" err="1"/>
              <a:t>Rakta</a:t>
            </a:r>
            <a:r>
              <a:rPr lang="en-US" dirty="0"/>
              <a:t>(Blood). </a:t>
            </a:r>
            <a:endParaRPr lang="en-IN" dirty="0"/>
          </a:p>
          <a:p>
            <a:pPr lvl="1"/>
            <a:r>
              <a:rPr lang="en-US" dirty="0"/>
              <a:t>From </a:t>
            </a:r>
            <a:r>
              <a:rPr lang="en-US" dirty="0" err="1"/>
              <a:t>Rakta</a:t>
            </a:r>
            <a:r>
              <a:rPr lang="en-US" dirty="0"/>
              <a:t>(Blood) converted into </a:t>
            </a:r>
            <a:r>
              <a:rPr lang="en-US" dirty="0" err="1"/>
              <a:t>Mamsa</a:t>
            </a:r>
            <a:r>
              <a:rPr lang="en-US" dirty="0"/>
              <a:t>(Muscle).</a:t>
            </a:r>
            <a:endParaRPr lang="en-IN" dirty="0"/>
          </a:p>
          <a:p>
            <a:pPr lvl="1"/>
            <a:r>
              <a:rPr lang="en-US" dirty="0"/>
              <a:t>Gradually previous </a:t>
            </a:r>
            <a:r>
              <a:rPr lang="en-US" dirty="0" err="1"/>
              <a:t>dhatu</a:t>
            </a:r>
            <a:r>
              <a:rPr lang="en-US" dirty="0"/>
              <a:t> converted into next </a:t>
            </a:r>
            <a:r>
              <a:rPr lang="en-US" dirty="0" err="1"/>
              <a:t>Dhatu</a:t>
            </a:r>
            <a:r>
              <a:rPr lang="en-US" dirty="0"/>
              <a:t>. </a:t>
            </a:r>
            <a:r>
              <a:rPr lang="en-US" dirty="0" err="1"/>
              <a:t>Mamsa</a:t>
            </a:r>
            <a:r>
              <a:rPr lang="en-US" dirty="0"/>
              <a:t> to </a:t>
            </a:r>
            <a:r>
              <a:rPr lang="en-US" dirty="0" err="1"/>
              <a:t>Meda</a:t>
            </a:r>
            <a:r>
              <a:rPr lang="en-US" dirty="0"/>
              <a:t>, </a:t>
            </a:r>
            <a:r>
              <a:rPr lang="en-US" dirty="0" err="1"/>
              <a:t>Meda</a:t>
            </a:r>
            <a:r>
              <a:rPr lang="en-US" dirty="0"/>
              <a:t> to </a:t>
            </a:r>
            <a:r>
              <a:rPr lang="en-US" dirty="0" err="1"/>
              <a:t>Ashthi</a:t>
            </a:r>
            <a:r>
              <a:rPr lang="en-US" dirty="0"/>
              <a:t>, </a:t>
            </a:r>
            <a:r>
              <a:rPr lang="en-US" dirty="0" err="1"/>
              <a:t>Ashthi</a:t>
            </a:r>
            <a:r>
              <a:rPr lang="en-US" dirty="0"/>
              <a:t> to </a:t>
            </a:r>
            <a:r>
              <a:rPr lang="en-US" dirty="0" err="1"/>
              <a:t>Majja</a:t>
            </a:r>
            <a:r>
              <a:rPr lang="en-US" dirty="0"/>
              <a:t> &amp; finally </a:t>
            </a:r>
            <a:r>
              <a:rPr lang="en-US" dirty="0" err="1"/>
              <a:t>Majja</a:t>
            </a:r>
            <a:r>
              <a:rPr lang="en-US" dirty="0"/>
              <a:t> to </a:t>
            </a:r>
            <a:r>
              <a:rPr lang="en-US" dirty="0" err="1"/>
              <a:t>Shukra</a:t>
            </a:r>
            <a:r>
              <a:rPr lang="en-US" dirty="0"/>
              <a:t>.</a:t>
            </a:r>
            <a:endParaRPr lang="en-IN" dirty="0"/>
          </a:p>
          <a:p>
            <a:pPr lvl="1"/>
            <a:r>
              <a:rPr lang="en-US" dirty="0" err="1"/>
              <a:t>Shukra</a:t>
            </a:r>
            <a:r>
              <a:rPr lang="en-US" dirty="0"/>
              <a:t> </a:t>
            </a:r>
            <a:r>
              <a:rPr lang="en-US" dirty="0" err="1"/>
              <a:t>Dhatu</a:t>
            </a:r>
            <a:r>
              <a:rPr lang="en-US" dirty="0"/>
              <a:t> when accumulated and meditated over gets converted into </a:t>
            </a:r>
            <a:r>
              <a:rPr lang="en-US" dirty="0" err="1"/>
              <a:t>Ojas</a:t>
            </a:r>
            <a:r>
              <a:rPr lang="en-US" dirty="0"/>
              <a:t>(The Vital Power).</a:t>
            </a:r>
            <a:endParaRPr lang="en-IN" dirty="0"/>
          </a:p>
          <a:p>
            <a:pPr lvl="1"/>
            <a:r>
              <a:rPr lang="en-US" dirty="0"/>
              <a:t>The power of </a:t>
            </a:r>
            <a:r>
              <a:rPr lang="en-US" dirty="0" err="1"/>
              <a:t>Ojas</a:t>
            </a:r>
            <a:r>
              <a:rPr lang="en-US" dirty="0"/>
              <a:t> leads to long life without any diseases.</a:t>
            </a:r>
            <a:endParaRPr lang="en-IN" dirty="0"/>
          </a:p>
          <a:p>
            <a:pPr lvl="1"/>
            <a:r>
              <a:rPr lang="en-US" dirty="0"/>
              <a:t>Imbalance of </a:t>
            </a:r>
            <a:r>
              <a:rPr lang="en-US" dirty="0" err="1"/>
              <a:t>dhatu</a:t>
            </a:r>
            <a:r>
              <a:rPr lang="en-US" dirty="0"/>
              <a:t> leads to bad health &amp; several diseases.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4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Dhatus in Body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5293" y="711201"/>
            <a:ext cx="12262585" cy="6055359"/>
          </a:xfrm>
        </p:spPr>
        <p:txBody>
          <a:bodyPr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06168"/>
              </p:ext>
            </p:extLst>
          </p:nvPr>
        </p:nvGraphicFramePr>
        <p:xfrm>
          <a:off x="183146" y="983356"/>
          <a:ext cx="11049435" cy="48912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93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12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70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859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9801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Dhatu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Comparison Body Component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Nourishment From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Function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Influencing Dosha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Rasa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Plasma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After Digestion essence part of Food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>
                          <a:effectLst/>
                        </a:rPr>
                        <a:t>प्रीणन - </a:t>
                      </a:r>
                      <a:r>
                        <a:rPr lang="en-US" sz="1800" kern="100">
                          <a:effectLst/>
                        </a:rPr>
                        <a:t>Nourishment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Kapha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Rakta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Blood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Rasa </a:t>
                      </a:r>
                      <a:r>
                        <a:rPr lang="en-US" sz="1800" kern="100" dirty="0" err="1">
                          <a:effectLst/>
                        </a:rPr>
                        <a:t>Dhatu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>
                          <a:effectLst/>
                        </a:rPr>
                        <a:t>जीवन - </a:t>
                      </a:r>
                      <a:r>
                        <a:rPr lang="en-US" sz="1800" kern="100">
                          <a:effectLst/>
                        </a:rPr>
                        <a:t>Enlivening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Pitta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Mamsa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Flesh/ Muscle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Rakta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Dhatu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>
                          <a:effectLst/>
                        </a:rPr>
                        <a:t>लेपन – </a:t>
                      </a:r>
                      <a:r>
                        <a:rPr lang="en-US" sz="1800" kern="100">
                          <a:effectLst/>
                        </a:rPr>
                        <a:t>Supporting Bones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Kapha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Meda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Fat Tissue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Mamsa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r>
                        <a:rPr lang="en-US" sz="1800" kern="100" dirty="0" err="1">
                          <a:effectLst/>
                        </a:rPr>
                        <a:t>Dhatu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>
                          <a:effectLst/>
                        </a:rPr>
                        <a:t>स्नेहन –</a:t>
                      </a:r>
                      <a:r>
                        <a:rPr lang="en-US" sz="1800" kern="100">
                          <a:effectLst/>
                        </a:rPr>
                        <a:t> Lubricating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Kapha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Ashthi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Bone Tissue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Meda Dhatu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 dirty="0">
                          <a:effectLst/>
                        </a:rPr>
                        <a:t>धारण - </a:t>
                      </a:r>
                      <a:r>
                        <a:rPr lang="en-US" sz="1800" kern="100" dirty="0">
                          <a:effectLst/>
                        </a:rPr>
                        <a:t>Stabilizing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Vata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Majja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Bone Marrow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Ashthi Dhatu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 dirty="0">
                          <a:effectLst/>
                        </a:rPr>
                        <a:t>पूरण – </a:t>
                      </a:r>
                      <a:r>
                        <a:rPr lang="en-US" sz="1800" kern="100" dirty="0">
                          <a:effectLst/>
                        </a:rPr>
                        <a:t>Filling the Bone Cavities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Kapha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5530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Shukra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Reproductive Element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Majja Dhatu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i-IN" sz="1800" kern="100">
                          <a:effectLst/>
                        </a:rPr>
                        <a:t>गर्भोत्पादन - </a:t>
                      </a:r>
                      <a:r>
                        <a:rPr lang="en-US" sz="1800" kern="100">
                          <a:effectLst/>
                        </a:rPr>
                        <a:t>Reproduction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Kapha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2333193"/>
            <a:ext cx="10515600" cy="2852737"/>
          </a:xfrm>
        </p:spPr>
        <p:txBody>
          <a:bodyPr/>
          <a:lstStyle/>
          <a:p>
            <a:r>
              <a:rPr lang="en-US" dirty="0" err="1" smtClean="0"/>
              <a:t>Triguna</a:t>
            </a:r>
            <a:r>
              <a:rPr lang="en-US" dirty="0" smtClean="0"/>
              <a:t> System for Health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2333193"/>
            <a:ext cx="10515600" cy="2852737"/>
          </a:xfrm>
        </p:spPr>
        <p:txBody>
          <a:bodyPr/>
          <a:lstStyle/>
          <a:p>
            <a:r>
              <a:rPr lang="en-US" dirty="0" smtClean="0"/>
              <a:t>Introduction &amp; Importance of Ayurveda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53" y="6152950"/>
            <a:ext cx="1560394" cy="7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Triguna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960584"/>
            <a:ext cx="11887200" cy="4913744"/>
          </a:xfrm>
        </p:spPr>
        <p:txBody>
          <a:bodyPr/>
          <a:lstStyle/>
          <a:p>
            <a:r>
              <a:rPr lang="en-US" b="1" dirty="0"/>
              <a:t>Introduction:</a:t>
            </a:r>
          </a:p>
          <a:p>
            <a:endParaRPr lang="en-IN" b="1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Triguna</a:t>
            </a:r>
            <a:r>
              <a:rPr lang="en-US" dirty="0"/>
              <a:t> system provides an overarching framework to understand the physical infrastructure of a human being.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Triguna</a:t>
            </a:r>
            <a:r>
              <a:rPr lang="en-US" dirty="0"/>
              <a:t> system seeks to answer some of the commonly observed phenomena of human behavior.</a:t>
            </a:r>
          </a:p>
          <a:p>
            <a:pPr lvl="1"/>
            <a:endParaRPr lang="en-IN" dirty="0"/>
          </a:p>
          <a:p>
            <a:pPr lvl="1"/>
            <a:r>
              <a:rPr lang="en-US" dirty="0"/>
              <a:t>Every individual is a unique construct made of three ingredients, known as </a:t>
            </a:r>
            <a:r>
              <a:rPr lang="en-US" dirty="0" err="1"/>
              <a:t>Triguna</a:t>
            </a:r>
            <a:r>
              <a:rPr lang="en-US" dirty="0"/>
              <a:t>.</a:t>
            </a:r>
          </a:p>
          <a:p>
            <a:pPr lvl="1"/>
            <a:endParaRPr lang="en-IN" dirty="0"/>
          </a:p>
          <a:p>
            <a:pPr lvl="1"/>
            <a:r>
              <a:rPr lang="en-US" dirty="0" err="1"/>
              <a:t>Triguna</a:t>
            </a:r>
            <a:r>
              <a:rPr lang="en-US" dirty="0"/>
              <a:t> is everything in universe.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98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Triguna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45" y="932874"/>
            <a:ext cx="11914909" cy="4553526"/>
          </a:xfrm>
        </p:spPr>
        <p:txBody>
          <a:bodyPr/>
          <a:lstStyle/>
          <a:p>
            <a:r>
              <a:rPr lang="en-US" b="1" dirty="0"/>
              <a:t>Introduction:</a:t>
            </a:r>
            <a:endParaRPr lang="en-IN" b="1" dirty="0"/>
          </a:p>
          <a:p>
            <a:endParaRPr lang="en-IN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Sankhya</a:t>
            </a:r>
            <a:r>
              <a:rPr lang="en-US" dirty="0"/>
              <a:t> philosophy has elaborately discussed the concept of </a:t>
            </a:r>
            <a:r>
              <a:rPr lang="en-US" dirty="0" err="1"/>
              <a:t>Triguna</a:t>
            </a:r>
            <a:r>
              <a:rPr lang="en-US" dirty="0"/>
              <a:t> &amp; its manifestation.</a:t>
            </a:r>
          </a:p>
          <a:p>
            <a:pPr lvl="1"/>
            <a:endParaRPr lang="en-IN" dirty="0"/>
          </a:p>
          <a:p>
            <a:pPr lvl="1"/>
            <a:r>
              <a:rPr lang="en-US" b="1" dirty="0" err="1"/>
              <a:t>Shreemad</a:t>
            </a:r>
            <a:r>
              <a:rPr lang="en-US" b="1" dirty="0"/>
              <a:t> </a:t>
            </a:r>
            <a:r>
              <a:rPr lang="en-US" b="1" dirty="0" err="1"/>
              <a:t>Bhagvad</a:t>
            </a:r>
            <a:r>
              <a:rPr lang="en-US" b="1" dirty="0"/>
              <a:t> </a:t>
            </a:r>
            <a:r>
              <a:rPr lang="en-US" b="1" dirty="0" err="1"/>
              <a:t>Geeta</a:t>
            </a:r>
            <a:r>
              <a:rPr lang="en-US" b="1" dirty="0"/>
              <a:t> Chapter no. 14</a:t>
            </a:r>
            <a:r>
              <a:rPr lang="en-US" dirty="0"/>
              <a:t> concisely introduces the </a:t>
            </a:r>
            <a:r>
              <a:rPr lang="en-US" dirty="0" err="1"/>
              <a:t>Triguna</a:t>
            </a:r>
            <a:r>
              <a:rPr lang="en-US" dirty="0"/>
              <a:t> system &amp; characteristics of each ingredient.</a:t>
            </a:r>
          </a:p>
          <a:p>
            <a:pPr lvl="1"/>
            <a:endParaRPr lang="en-IN" dirty="0"/>
          </a:p>
          <a:p>
            <a:pPr lvl="1"/>
            <a:r>
              <a:rPr lang="en-US" dirty="0" err="1"/>
              <a:t>Shreemad</a:t>
            </a:r>
            <a:r>
              <a:rPr lang="en-US" dirty="0"/>
              <a:t> </a:t>
            </a:r>
            <a:r>
              <a:rPr lang="en-US" dirty="0" err="1"/>
              <a:t>Bhagvad</a:t>
            </a:r>
            <a:r>
              <a:rPr lang="en-US" dirty="0"/>
              <a:t> </a:t>
            </a:r>
            <a:r>
              <a:rPr lang="en-US" dirty="0" err="1"/>
              <a:t>Geeta</a:t>
            </a:r>
            <a:r>
              <a:rPr lang="en-US" dirty="0"/>
              <a:t> Chapter no. 16 – 18 captures the influence of the </a:t>
            </a:r>
            <a:r>
              <a:rPr lang="en-US" dirty="0" err="1"/>
              <a:t>Triguna</a:t>
            </a:r>
            <a:r>
              <a:rPr lang="en-US" dirty="0"/>
              <a:t> on individuals and their behavioral pattern.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Triguna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982" y="808184"/>
            <a:ext cx="11998036" cy="5204690"/>
          </a:xfrm>
        </p:spPr>
        <p:txBody>
          <a:bodyPr/>
          <a:lstStyle/>
          <a:p>
            <a:pPr lvl="1"/>
            <a:r>
              <a:rPr lang="en-US" b="1" dirty="0" err="1"/>
              <a:t>Sattva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IN" dirty="0"/>
          </a:p>
          <a:p>
            <a:pPr lvl="2"/>
            <a:r>
              <a:rPr lang="en-US" dirty="0"/>
              <a:t>It is the source of Knowledge &amp; embodiment of Happiness.</a:t>
            </a:r>
            <a:endParaRPr lang="en-IN" dirty="0"/>
          </a:p>
          <a:p>
            <a:pPr lvl="2"/>
            <a:r>
              <a:rPr lang="en-US" dirty="0"/>
              <a:t>The </a:t>
            </a:r>
            <a:r>
              <a:rPr lang="en-US" dirty="0" err="1"/>
              <a:t>Sattavika</a:t>
            </a:r>
            <a:r>
              <a:rPr lang="en-US" dirty="0"/>
              <a:t> aspect dominating, when an individual is triggered into deep thinking, contemplation &amp; focused efforts in search of meaning of knowledge.</a:t>
            </a:r>
          </a:p>
          <a:p>
            <a:pPr lvl="2"/>
            <a:endParaRPr lang="en-IN" dirty="0"/>
          </a:p>
          <a:p>
            <a:pPr lvl="1"/>
            <a:r>
              <a:rPr lang="en-US" b="1" dirty="0"/>
              <a:t>Rajas:</a:t>
            </a:r>
            <a:r>
              <a:rPr lang="en-US" dirty="0"/>
              <a:t> </a:t>
            </a:r>
            <a:endParaRPr lang="en-IN" dirty="0"/>
          </a:p>
          <a:p>
            <a:pPr lvl="2"/>
            <a:r>
              <a:rPr lang="en-US" dirty="0"/>
              <a:t>It is known to be the nature of passion, desire &amp; attachment to the action.</a:t>
            </a:r>
            <a:endParaRPr lang="en-IN" dirty="0"/>
          </a:p>
          <a:p>
            <a:pPr lvl="2"/>
            <a:r>
              <a:rPr lang="en-US" dirty="0"/>
              <a:t>The word of action, desire to achieve name, fame, wealth &amp; power emanate out of Rajas.</a:t>
            </a:r>
          </a:p>
          <a:p>
            <a:pPr lvl="2"/>
            <a:endParaRPr lang="en-IN" dirty="0"/>
          </a:p>
          <a:p>
            <a:pPr lvl="1"/>
            <a:r>
              <a:rPr lang="en-US" b="1" dirty="0" err="1"/>
              <a:t>Tamas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IN" dirty="0"/>
          </a:p>
          <a:p>
            <a:pPr lvl="2"/>
            <a:r>
              <a:rPr lang="en-US" dirty="0"/>
              <a:t>It is born of ignorance, deluding all embodied beings.</a:t>
            </a:r>
            <a:endParaRPr lang="en-IN" dirty="0"/>
          </a:p>
          <a:p>
            <a:pPr lvl="2"/>
            <a:r>
              <a:rPr lang="en-US" dirty="0"/>
              <a:t>It is bind fast by heedlessness, indolence&amp; sleep.</a:t>
            </a:r>
            <a:endParaRPr lang="en-IN" dirty="0"/>
          </a:p>
          <a:p>
            <a:pPr lvl="2"/>
            <a:r>
              <a:rPr lang="en-US" dirty="0" err="1"/>
              <a:t>Tamas</a:t>
            </a:r>
            <a:r>
              <a:rPr lang="en-US" dirty="0"/>
              <a:t> represents gross matter, feel mentally dull &amp; lazy.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59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Triguna</a:t>
            </a:r>
            <a:r>
              <a:rPr lang="en-US" dirty="0"/>
              <a:t> -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58982" y="3616036"/>
            <a:ext cx="10474036" cy="2881746"/>
          </a:xfrm>
        </p:spPr>
        <p:txBody>
          <a:bodyPr/>
          <a:lstStyle/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For every individual, the proportion of the three </a:t>
            </a:r>
            <a:r>
              <a:rPr lang="en-US" sz="2400" dirty="0" err="1"/>
              <a:t>gunas</a:t>
            </a:r>
            <a:r>
              <a:rPr lang="en-US" sz="2400" dirty="0"/>
              <a:t> can keep swinging dynamically from the time to time.</a:t>
            </a:r>
          </a:p>
          <a:p>
            <a:pPr lvl="2"/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However, in the long run, the </a:t>
            </a:r>
            <a:r>
              <a:rPr lang="en-US" sz="2400" dirty="0" err="1"/>
              <a:t>gunas</a:t>
            </a:r>
            <a:r>
              <a:rPr lang="en-US" sz="2400" dirty="0"/>
              <a:t> rest in a certain natural balance unique to every individual.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73796"/>
              </p:ext>
            </p:extLst>
          </p:nvPr>
        </p:nvGraphicFramePr>
        <p:xfrm>
          <a:off x="1090863" y="923309"/>
          <a:ext cx="10010274" cy="311886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26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3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179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021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Guna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Binding Force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Attributes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Effects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Sattva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Attachment to Happiness, Knowledge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Stainless, Illuminating, Flawless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Longing for Liberation, Divine </a:t>
                      </a:r>
                      <a:r>
                        <a:rPr lang="en-US" sz="1800" kern="100" dirty="0" err="1">
                          <a:effectLst/>
                        </a:rPr>
                        <a:t>Tendences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Rajas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Attachment to Actions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Source of Passion, Longing, Attachment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Desire, Anger, Pride, Jealously, Egoism, Envy etc. which is modification of mind.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Tamas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Indolence, Sleep, Mis-comprehension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Stupefying through ignorance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Absence of Right </a:t>
                      </a:r>
                      <a:r>
                        <a:rPr lang="en-US" sz="1800" kern="100" dirty="0" err="1">
                          <a:effectLst/>
                        </a:rPr>
                        <a:t>Judgement</a:t>
                      </a:r>
                      <a:r>
                        <a:rPr lang="en-US" sz="1800" kern="100" dirty="0">
                          <a:effectLst/>
                        </a:rPr>
                        <a:t>, Contrary impression, Doubt etc.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5552CC84-22B8-4A73-8C03-84C06D1D2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049" y="1962536"/>
            <a:ext cx="8223902" cy="2578780"/>
          </a:xfrm>
        </p:spPr>
        <p:txBody>
          <a:bodyPr/>
          <a:lstStyle/>
          <a:p>
            <a:pPr algn="ctr"/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/>
            </a:r>
            <a:b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Thank You</a:t>
            </a:r>
            <a:endParaRPr lang="en-US" sz="9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3176" y="0"/>
            <a:ext cx="4646358" cy="734653"/>
          </a:xfrm>
        </p:spPr>
        <p:txBody>
          <a:bodyPr/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Indian </a:t>
            </a:r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Knowledge System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#</a:t>
            </a:r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2301DU005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04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Introduction &amp; Importance of Ayurveda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092"/>
            <a:ext cx="11929641" cy="5590565"/>
          </a:xfrm>
        </p:spPr>
        <p:txBody>
          <a:bodyPr/>
          <a:lstStyle/>
          <a:p>
            <a:r>
              <a:rPr lang="en-US" b="1" dirty="0"/>
              <a:t>Definition of Ayurveda:</a:t>
            </a:r>
          </a:p>
          <a:p>
            <a:endParaRPr lang="en-US" b="1" dirty="0"/>
          </a:p>
          <a:p>
            <a:pPr lvl="1"/>
            <a:r>
              <a:rPr lang="en-US" dirty="0"/>
              <a:t>The word Ayurveda derived from ‘</a:t>
            </a:r>
            <a:r>
              <a:rPr lang="en-US" dirty="0" err="1"/>
              <a:t>Ayush</a:t>
            </a:r>
            <a:r>
              <a:rPr lang="en-US" dirty="0"/>
              <a:t>’ &amp; ‘Veda.’</a:t>
            </a:r>
            <a:endParaRPr lang="en-IN" dirty="0"/>
          </a:p>
          <a:p>
            <a:pPr lvl="1"/>
            <a:r>
              <a:rPr lang="en-US" dirty="0"/>
              <a:t>‘</a:t>
            </a:r>
            <a:r>
              <a:rPr lang="en-US" dirty="0" err="1"/>
              <a:t>Ayush</a:t>
            </a:r>
            <a:r>
              <a:rPr lang="en-US" dirty="0"/>
              <a:t>’ means Life.</a:t>
            </a:r>
            <a:endParaRPr lang="en-IN" dirty="0"/>
          </a:p>
          <a:p>
            <a:pPr lvl="1"/>
            <a:r>
              <a:rPr lang="en-US" dirty="0"/>
              <a:t>‘Veda’ means Knowledge.</a:t>
            </a:r>
            <a:endParaRPr lang="en-IN" dirty="0"/>
          </a:p>
          <a:p>
            <a:pPr lvl="1"/>
            <a:r>
              <a:rPr lang="en-US" dirty="0"/>
              <a:t>‘Ayurveda’ means The Science of Life.</a:t>
            </a:r>
            <a:endParaRPr lang="en-IN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Charak</a:t>
            </a:r>
            <a:r>
              <a:rPr lang="en-US" dirty="0"/>
              <a:t> </a:t>
            </a:r>
            <a:r>
              <a:rPr lang="en-US" dirty="0" err="1"/>
              <a:t>Samhita</a:t>
            </a:r>
            <a:r>
              <a:rPr lang="en-US" dirty="0"/>
              <a:t> defines </a:t>
            </a:r>
            <a:r>
              <a:rPr lang="en-US" dirty="0" err="1"/>
              <a:t>Ayush</a:t>
            </a:r>
            <a:r>
              <a:rPr lang="en-US" dirty="0"/>
              <a:t> as the association of </a:t>
            </a:r>
            <a:r>
              <a:rPr lang="en-US" dirty="0" smtClean="0"/>
              <a:t>Body (</a:t>
            </a:r>
            <a:r>
              <a:rPr lang="en-US" dirty="0" err="1"/>
              <a:t>Sharira</a:t>
            </a:r>
            <a:r>
              <a:rPr lang="en-US" dirty="0"/>
              <a:t>), </a:t>
            </a:r>
            <a:r>
              <a:rPr lang="en-US" dirty="0" smtClean="0"/>
              <a:t>Mind (</a:t>
            </a:r>
            <a:r>
              <a:rPr lang="en-US" dirty="0" err="1"/>
              <a:t>Mana</a:t>
            </a:r>
            <a:r>
              <a:rPr lang="en-US" dirty="0"/>
              <a:t>), </a:t>
            </a:r>
            <a:r>
              <a:rPr lang="en-US" dirty="0" smtClean="0"/>
              <a:t>Senses (</a:t>
            </a:r>
            <a:r>
              <a:rPr lang="en-US" dirty="0" err="1"/>
              <a:t>Indriyas</a:t>
            </a:r>
            <a:r>
              <a:rPr lang="en-US" dirty="0"/>
              <a:t>) &amp; </a:t>
            </a:r>
            <a:r>
              <a:rPr lang="en-US" dirty="0" smtClean="0"/>
              <a:t>Soul (</a:t>
            </a:r>
            <a:r>
              <a:rPr lang="en-US" dirty="0" err="1"/>
              <a:t>Atma</a:t>
            </a:r>
            <a:r>
              <a:rPr lang="en-US" dirty="0"/>
              <a:t>).</a:t>
            </a:r>
            <a:endParaRPr lang="en-IN" dirty="0"/>
          </a:p>
          <a:p>
            <a:pPr>
              <a:lnSpc>
                <a:spcPct val="100000"/>
              </a:lnSpc>
            </a:pPr>
            <a:endParaRPr lang="en-IN" dirty="0"/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4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9746"/>
            <a:ext cx="12192000" cy="5590565"/>
          </a:xfrm>
        </p:spPr>
        <p:txBody>
          <a:bodyPr/>
          <a:lstStyle/>
          <a:p>
            <a:r>
              <a:rPr lang="en-US" b="1" dirty="0"/>
              <a:t>Objective of Ayurveda:</a:t>
            </a:r>
          </a:p>
          <a:p>
            <a:pPr lvl="1"/>
            <a:r>
              <a:rPr lang="hi-IN" dirty="0"/>
              <a:t>स्वस्थस्य स्वास्थ्य रक्षणं । </a:t>
            </a:r>
            <a:r>
              <a:rPr lang="en-US" dirty="0"/>
              <a:t>- Prevent the Health of Healthy person.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hi-IN" dirty="0"/>
              <a:t>आतुरस्य विकार प्रशमनं च । </a:t>
            </a:r>
            <a:r>
              <a:rPr lang="en-US" dirty="0"/>
              <a:t>- Treat the ill person.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60" y="1755589"/>
            <a:ext cx="2529083" cy="1900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60" y="4238287"/>
            <a:ext cx="282766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2878"/>
            <a:ext cx="12192000" cy="5590565"/>
          </a:xfrm>
        </p:spPr>
        <p:txBody>
          <a:bodyPr/>
          <a:lstStyle/>
          <a:p>
            <a:r>
              <a:rPr lang="en-US" b="1" dirty="0"/>
              <a:t>Goals of Life: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US" b="1" dirty="0"/>
              <a:t>Present Era:</a:t>
            </a:r>
            <a:r>
              <a:rPr lang="en-US" dirty="0"/>
              <a:t> Study</a:t>
            </a:r>
          </a:p>
          <a:p>
            <a:pPr marL="2511425" indent="0">
              <a:buNone/>
              <a:tabLst>
                <a:tab pos="2425700" algn="l"/>
              </a:tabLst>
            </a:pPr>
            <a:r>
              <a:rPr lang="en-US" sz="2600" dirty="0"/>
              <a:t>Job</a:t>
            </a:r>
            <a:endParaRPr lang="en-IN" sz="2600" dirty="0"/>
          </a:p>
          <a:p>
            <a:pPr marL="2511425" indent="0">
              <a:buNone/>
              <a:tabLst>
                <a:tab pos="2425700" algn="l"/>
              </a:tabLst>
            </a:pPr>
            <a:r>
              <a:rPr lang="en-US" sz="2600" dirty="0"/>
              <a:t>Marriage</a:t>
            </a:r>
            <a:endParaRPr lang="en-IN" sz="2600" dirty="0"/>
          </a:p>
          <a:p>
            <a:pPr marL="2511425" indent="0">
              <a:buNone/>
              <a:tabLst>
                <a:tab pos="2425700" algn="l"/>
              </a:tabLst>
            </a:pPr>
            <a:r>
              <a:rPr lang="en-US" sz="2600" dirty="0"/>
              <a:t>Retirement</a:t>
            </a:r>
          </a:p>
          <a:p>
            <a:pPr marL="2060575" indent="0">
              <a:buNone/>
            </a:pPr>
            <a:endParaRPr lang="en-US" dirty="0"/>
          </a:p>
          <a:p>
            <a:pPr lvl="1"/>
            <a:r>
              <a:rPr lang="en-US" b="1" dirty="0"/>
              <a:t>Ancient Era:</a:t>
            </a:r>
            <a:r>
              <a:rPr lang="en-US" dirty="0"/>
              <a:t> </a:t>
            </a:r>
            <a:r>
              <a:rPr lang="hi-IN" dirty="0"/>
              <a:t>धर्म </a:t>
            </a:r>
            <a:r>
              <a:rPr lang="en-US" dirty="0"/>
              <a:t>– Dharma – Basic Code of Conduct</a:t>
            </a:r>
            <a:endParaRPr lang="en-IN" dirty="0"/>
          </a:p>
          <a:p>
            <a:pPr marL="2425700" indent="0">
              <a:buNone/>
            </a:pPr>
            <a:r>
              <a:rPr lang="hi-IN" sz="2600" dirty="0"/>
              <a:t>अर्थ </a:t>
            </a:r>
            <a:r>
              <a:rPr lang="en-US" sz="2600" dirty="0"/>
              <a:t>– </a:t>
            </a:r>
            <a:r>
              <a:rPr lang="en-US" sz="2600" dirty="0" err="1"/>
              <a:t>Artha</a:t>
            </a:r>
            <a:r>
              <a:rPr lang="en-US" sz="2600" dirty="0"/>
              <a:t> -To Earn </a:t>
            </a:r>
            <a:endParaRPr lang="en-IN" sz="2600" dirty="0"/>
          </a:p>
          <a:p>
            <a:pPr marL="2425700" indent="0">
              <a:buNone/>
            </a:pPr>
            <a:r>
              <a:rPr lang="hi-IN" sz="2600" dirty="0"/>
              <a:t>काम </a:t>
            </a:r>
            <a:r>
              <a:rPr lang="en-US" sz="2600" dirty="0"/>
              <a:t>– Kama – To Fulfill your desire</a:t>
            </a:r>
            <a:endParaRPr lang="en-IN" sz="2600" dirty="0"/>
          </a:p>
          <a:p>
            <a:pPr marL="2425700" indent="0">
              <a:buNone/>
            </a:pPr>
            <a:r>
              <a:rPr lang="hi-IN" sz="2600" b="1" dirty="0"/>
              <a:t>मोक्ष </a:t>
            </a:r>
            <a:r>
              <a:rPr lang="en-US" sz="2600" b="1" dirty="0"/>
              <a:t>– </a:t>
            </a:r>
            <a:r>
              <a:rPr lang="en-US" sz="2600" b="1" dirty="0" err="1"/>
              <a:t>Moxa</a:t>
            </a:r>
            <a:r>
              <a:rPr lang="en-US" sz="2600" b="1" dirty="0"/>
              <a:t> – Free from Re birth</a:t>
            </a:r>
            <a:endParaRPr lang="en-IN" sz="2600" b="1" dirty="0"/>
          </a:p>
          <a:p>
            <a:pPr marL="2060575" indent="0">
              <a:buNone/>
            </a:pPr>
            <a:endParaRPr lang="en-US" sz="2600" dirty="0"/>
          </a:p>
          <a:p>
            <a:pPr marL="2060575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37393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1201"/>
            <a:ext cx="12192000" cy="5590565"/>
          </a:xfrm>
        </p:spPr>
        <p:txBody>
          <a:bodyPr/>
          <a:lstStyle/>
          <a:p>
            <a:pPr lvl="1"/>
            <a:endParaRPr lang="en-US" b="1" dirty="0"/>
          </a:p>
          <a:p>
            <a:pPr lvl="1"/>
            <a:r>
              <a:rPr lang="en-US" b="1" dirty="0"/>
              <a:t>Common Examples of Ayurveda in our Society is….</a:t>
            </a:r>
          </a:p>
          <a:p>
            <a:pPr lvl="2"/>
            <a:r>
              <a:rPr lang="en-US" dirty="0"/>
              <a:t>Spice box of Kitchen.</a:t>
            </a:r>
            <a:endParaRPr lang="en-IN" dirty="0"/>
          </a:p>
          <a:p>
            <a:pPr lvl="2"/>
            <a:r>
              <a:rPr lang="en-US" dirty="0"/>
              <a:t>Tulsi plant near our house entry gate.</a:t>
            </a:r>
            <a:endParaRPr lang="en-IN" dirty="0"/>
          </a:p>
          <a:p>
            <a:pPr lvl="2"/>
            <a:r>
              <a:rPr lang="en-US" dirty="0"/>
              <a:t>Wake up in early morning.</a:t>
            </a:r>
            <a:endParaRPr lang="en-IN" dirty="0"/>
          </a:p>
          <a:p>
            <a:pPr lvl="2"/>
            <a:r>
              <a:rPr lang="en-US" dirty="0"/>
              <a:t>Treat the common diseases with household remedies by our Dadi/Nani.</a:t>
            </a:r>
            <a:endParaRPr lang="en-I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Ayurveda must be studied &amp; practiced by every individual in the Society.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21806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1201"/>
            <a:ext cx="11929641" cy="5590565"/>
          </a:xfrm>
        </p:spPr>
        <p:txBody>
          <a:bodyPr/>
          <a:lstStyle/>
          <a:p>
            <a:pPr lvl="1"/>
            <a:r>
              <a:rPr lang="en-IN" b="1" dirty="0"/>
              <a:t>Authentic source / Main Book of Ayurveda: (</a:t>
            </a:r>
            <a:r>
              <a:rPr lang="en-IN" b="1" dirty="0" err="1"/>
              <a:t>Bruhatrayi</a:t>
            </a:r>
            <a:r>
              <a:rPr lang="en-IN" b="1" dirty="0"/>
              <a:t>)</a:t>
            </a:r>
          </a:p>
          <a:p>
            <a:pPr lvl="2"/>
            <a:r>
              <a:rPr lang="en-IN" dirty="0" err="1"/>
              <a:t>Charak</a:t>
            </a:r>
            <a:r>
              <a:rPr lang="en-IN" dirty="0"/>
              <a:t> </a:t>
            </a:r>
            <a:r>
              <a:rPr lang="en-IN" dirty="0" err="1"/>
              <a:t>Samhita</a:t>
            </a:r>
            <a:r>
              <a:rPr lang="en-IN" dirty="0"/>
              <a:t>			</a:t>
            </a:r>
          </a:p>
          <a:p>
            <a:pPr lvl="2"/>
            <a:r>
              <a:rPr lang="en-IN" dirty="0" err="1"/>
              <a:t>Sushruta</a:t>
            </a:r>
            <a:r>
              <a:rPr lang="en-IN" dirty="0"/>
              <a:t> </a:t>
            </a:r>
            <a:r>
              <a:rPr lang="en-IN" dirty="0" err="1"/>
              <a:t>Samhita</a:t>
            </a:r>
            <a:r>
              <a:rPr lang="en-IN" dirty="0"/>
              <a:t>		</a:t>
            </a:r>
          </a:p>
          <a:p>
            <a:pPr lvl="2"/>
            <a:r>
              <a:rPr lang="en-IN" dirty="0"/>
              <a:t>Ashtanga </a:t>
            </a:r>
            <a:r>
              <a:rPr lang="en-IN" dirty="0" err="1"/>
              <a:t>Sangraha</a:t>
            </a:r>
            <a:endParaRPr lang="en-IN" dirty="0"/>
          </a:p>
          <a:p>
            <a:pPr lvl="2"/>
            <a:endParaRPr lang="en-IN" dirty="0"/>
          </a:p>
          <a:p>
            <a:pPr lvl="1"/>
            <a:r>
              <a:rPr lang="en-IN" dirty="0" err="1"/>
              <a:t>Sushruta</a:t>
            </a:r>
            <a:r>
              <a:rPr lang="en-IN" dirty="0"/>
              <a:t> known as </a:t>
            </a:r>
            <a:r>
              <a:rPr lang="en-IN" b="1" dirty="0"/>
              <a:t>Father of Surgery.</a:t>
            </a:r>
          </a:p>
          <a:p>
            <a:pPr lvl="1"/>
            <a:endParaRPr lang="en-IN" dirty="0"/>
          </a:p>
          <a:p>
            <a:pPr lvl="1"/>
            <a:r>
              <a:rPr lang="en-US" dirty="0" err="1"/>
              <a:t>Ayurved</a:t>
            </a:r>
            <a:r>
              <a:rPr lang="en-US" dirty="0"/>
              <a:t> </a:t>
            </a:r>
            <a:r>
              <a:rPr lang="en-IN" dirty="0"/>
              <a:t>borrows philosophical aspect from </a:t>
            </a:r>
            <a:r>
              <a:rPr lang="en-IN" b="1" dirty="0" err="1"/>
              <a:t>Sankhya</a:t>
            </a:r>
            <a:r>
              <a:rPr lang="en-IN" b="1" dirty="0"/>
              <a:t> Darshan</a:t>
            </a:r>
            <a:r>
              <a:rPr lang="en-IN" dirty="0"/>
              <a:t> &amp; </a:t>
            </a:r>
            <a:r>
              <a:rPr lang="en-IN" b="1" dirty="0" err="1"/>
              <a:t>Vaisheshika</a:t>
            </a:r>
            <a:r>
              <a:rPr lang="en-IN" b="1" dirty="0"/>
              <a:t> Darshan</a:t>
            </a:r>
            <a:r>
              <a:rPr lang="en-IN" dirty="0"/>
              <a:t>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More than 40 ancient books available for different aspect of Ayurveda</a:t>
            </a:r>
            <a:r>
              <a:rPr lang="en-IN" sz="2800" dirty="0"/>
              <a:t>.</a:t>
            </a:r>
          </a:p>
          <a:p>
            <a:pPr marL="790575" lvl="2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15680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i-IN" b="1" dirty="0"/>
              <a:t>पंच महाभूत </a:t>
            </a:r>
            <a:r>
              <a:rPr lang="en-US" b="1" dirty="0"/>
              <a:t>(</a:t>
            </a:r>
            <a:r>
              <a:rPr lang="en-US" b="1" dirty="0" err="1"/>
              <a:t>Penta</a:t>
            </a:r>
            <a:r>
              <a:rPr lang="en-US" b="1" dirty="0"/>
              <a:t> Elements):</a:t>
            </a:r>
            <a:endParaRPr lang="en-IN" b="1" dirty="0"/>
          </a:p>
          <a:p>
            <a:pPr lvl="1"/>
            <a:r>
              <a:rPr lang="hi-IN" dirty="0"/>
              <a:t>आकाश </a:t>
            </a:r>
            <a:r>
              <a:rPr lang="en-US" dirty="0"/>
              <a:t>(Ether)	</a:t>
            </a:r>
          </a:p>
          <a:p>
            <a:pPr lvl="1"/>
            <a:r>
              <a:rPr lang="en-US" dirty="0"/>
              <a:t>	</a:t>
            </a:r>
            <a:r>
              <a:rPr lang="hi-IN" dirty="0"/>
              <a:t>वायु </a:t>
            </a:r>
            <a:r>
              <a:rPr lang="en-US" dirty="0"/>
              <a:t>(Air)</a:t>
            </a:r>
            <a:r>
              <a:rPr lang="hi-IN" dirty="0"/>
              <a:t>	</a:t>
            </a:r>
            <a:endParaRPr lang="en-US" dirty="0"/>
          </a:p>
          <a:p>
            <a:pPr lvl="1"/>
            <a:r>
              <a:rPr lang="hi-IN" dirty="0"/>
              <a:t>	अग्नि </a:t>
            </a:r>
            <a:r>
              <a:rPr lang="en-US" dirty="0"/>
              <a:t>(Fire)			</a:t>
            </a:r>
          </a:p>
          <a:p>
            <a:pPr lvl="1"/>
            <a:r>
              <a:rPr lang="hi-IN" dirty="0"/>
              <a:t>जल </a:t>
            </a:r>
            <a:r>
              <a:rPr lang="en-US" dirty="0"/>
              <a:t>(Water)</a:t>
            </a:r>
            <a:r>
              <a:rPr lang="hi-IN" dirty="0"/>
              <a:t>			</a:t>
            </a:r>
            <a:endParaRPr lang="en-US" dirty="0"/>
          </a:p>
          <a:p>
            <a:pPr lvl="1"/>
            <a:r>
              <a:rPr lang="hi-IN" dirty="0"/>
              <a:t>पृथ्वी </a:t>
            </a:r>
            <a:r>
              <a:rPr lang="en-US" dirty="0"/>
              <a:t>(Earth)</a:t>
            </a:r>
          </a:p>
          <a:p>
            <a:pPr lvl="1"/>
            <a:endParaRPr lang="en-US" dirty="0"/>
          </a:p>
          <a:p>
            <a:r>
              <a:rPr lang="hi-IN" b="1" dirty="0"/>
              <a:t>ऋतु (</a:t>
            </a:r>
            <a:r>
              <a:rPr lang="en-US" b="1" dirty="0"/>
              <a:t>Seasons</a:t>
            </a:r>
            <a:r>
              <a:rPr lang="hi-IN" b="1" dirty="0"/>
              <a:t>):</a:t>
            </a:r>
            <a:endParaRPr lang="en-IN" b="1" dirty="0"/>
          </a:p>
          <a:p>
            <a:pPr lvl="1"/>
            <a:r>
              <a:rPr lang="hi-IN" dirty="0"/>
              <a:t>हेमंत &amp; शिशिर – </a:t>
            </a:r>
            <a:r>
              <a:rPr lang="en-US" dirty="0"/>
              <a:t>Winter</a:t>
            </a:r>
            <a:r>
              <a:rPr lang="hi-IN" dirty="0"/>
              <a:t>			</a:t>
            </a:r>
            <a:endParaRPr lang="en-IN" dirty="0"/>
          </a:p>
          <a:p>
            <a:pPr lvl="1"/>
            <a:r>
              <a:rPr lang="hi-IN" dirty="0"/>
              <a:t>वसंत – </a:t>
            </a:r>
            <a:r>
              <a:rPr lang="en-US" dirty="0"/>
              <a:t>Spring </a:t>
            </a:r>
            <a:r>
              <a:rPr lang="hi-IN" dirty="0"/>
              <a:t>			</a:t>
            </a:r>
            <a:endParaRPr lang="en-US" dirty="0"/>
          </a:p>
          <a:p>
            <a:pPr lvl="1"/>
            <a:r>
              <a:rPr lang="hi-IN" dirty="0"/>
              <a:t>	ग्रीष्म – </a:t>
            </a:r>
            <a:r>
              <a:rPr lang="en-US" dirty="0"/>
              <a:t>Summer </a:t>
            </a:r>
            <a:r>
              <a:rPr lang="hi-IN" dirty="0"/>
              <a:t>				</a:t>
            </a:r>
            <a:endParaRPr lang="en-IN" dirty="0"/>
          </a:p>
          <a:p>
            <a:pPr lvl="1"/>
            <a:r>
              <a:rPr lang="hi-IN" dirty="0"/>
              <a:t>वर्षा &amp; </a:t>
            </a:r>
            <a:r>
              <a:rPr lang="hi-IN" dirty="0" err="1"/>
              <a:t>शरद</a:t>
            </a:r>
            <a:r>
              <a:rPr lang="hi-IN" dirty="0"/>
              <a:t> – </a:t>
            </a:r>
            <a:r>
              <a:rPr lang="en-US" dirty="0"/>
              <a:t>Monsoon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>
              <a:lnSpc>
                <a:spcPct val="100000"/>
              </a:lnSpc>
            </a:pP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Importance of Ayurveda</a:t>
            </a:r>
          </a:p>
        </p:txBody>
      </p:sp>
    </p:spTree>
    <p:extLst>
      <p:ext uri="{BB962C8B-B14F-4D97-AF65-F5344CB8AC3E}">
        <p14:creationId xmlns:p14="http://schemas.microsoft.com/office/powerpoint/2010/main" val="399049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Jay">
    <a:dk1>
      <a:srgbClr val="212121"/>
    </a:dk1>
    <a:lt1>
      <a:sysClr val="window" lastClr="FFFFFF"/>
    </a:lt1>
    <a:dk2>
      <a:srgbClr val="1D6FA9"/>
    </a:dk2>
    <a:lt2>
      <a:srgbClr val="FFFFFF"/>
    </a:lt2>
    <a:accent1>
      <a:srgbClr val="909090"/>
    </a:accent1>
    <a:accent2>
      <a:srgbClr val="00BBD3"/>
    </a:accent2>
    <a:accent3>
      <a:srgbClr val="8BC145"/>
    </a:accent3>
    <a:accent4>
      <a:srgbClr val="1D9A78"/>
    </a:accent4>
    <a:accent5>
      <a:srgbClr val="F19D19"/>
    </a:accent5>
    <a:accent6>
      <a:srgbClr val="B84742"/>
    </a:accent6>
    <a:hlink>
      <a:srgbClr val="70AD47"/>
    </a:hlink>
    <a:folHlink>
      <a:srgbClr val="ED7D3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7027</TotalTime>
  <Words>1431</Words>
  <Application>Microsoft Office PowerPoint</Application>
  <PresentationFormat>Widescreen</PresentationFormat>
  <Paragraphs>370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Roboto Condensed</vt:lpstr>
      <vt:lpstr>Roboto Condensed Light</vt:lpstr>
      <vt:lpstr>Calibri</vt:lpstr>
      <vt:lpstr>Wingdings 3</vt:lpstr>
      <vt:lpstr>Segoe UI Black</vt:lpstr>
      <vt:lpstr>Mangal</vt:lpstr>
      <vt:lpstr>Wingdings 2</vt:lpstr>
      <vt:lpstr>Calibri Light</vt:lpstr>
      <vt:lpstr>Arial</vt:lpstr>
      <vt:lpstr>Wingdings</vt:lpstr>
      <vt:lpstr>Office Theme</vt:lpstr>
      <vt:lpstr>1_Office Theme</vt:lpstr>
      <vt:lpstr>2_Office Theme</vt:lpstr>
      <vt:lpstr>Unit-3  Health Wellness</vt:lpstr>
      <vt:lpstr>PowerPoint Presentation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Introduction &amp; Importance of Ayurveda</vt:lpstr>
      <vt:lpstr>Health</vt:lpstr>
      <vt:lpstr>Health</vt:lpstr>
      <vt:lpstr>Health according to Ayurveda</vt:lpstr>
      <vt:lpstr>Health according to Ayurveda</vt:lpstr>
      <vt:lpstr>Health according to Ayurveda</vt:lpstr>
      <vt:lpstr>Tridosha – relationship with Health</vt:lpstr>
      <vt:lpstr>Tridosha</vt:lpstr>
      <vt:lpstr>Tridosha</vt:lpstr>
      <vt:lpstr>Summaries of Tridoshas</vt:lpstr>
      <vt:lpstr>Brief Introduction to each Doshas</vt:lpstr>
      <vt:lpstr>Brief Introduction to each Doshas</vt:lpstr>
      <vt:lpstr>Brief Introduction to each Doshas</vt:lpstr>
      <vt:lpstr>Brief Introduction to each Doshas</vt:lpstr>
      <vt:lpstr>Effect of Doshas in different Conditions:</vt:lpstr>
      <vt:lpstr>Dhatus &amp; its Impact in Body</vt:lpstr>
      <vt:lpstr>Dhatu</vt:lpstr>
      <vt:lpstr>Impact of Dhatus in Body</vt:lpstr>
      <vt:lpstr>Triguna System for Health</vt:lpstr>
      <vt:lpstr>Triguna</vt:lpstr>
      <vt:lpstr>Triguna</vt:lpstr>
      <vt:lpstr>Triguna</vt:lpstr>
      <vt:lpstr>Triguna - Summary</vt:lpstr>
      <vt:lpstr>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Lenovo</cp:lastModifiedBy>
  <cp:revision>383</cp:revision>
  <dcterms:created xsi:type="dcterms:W3CDTF">2020-05-01T05:09:15Z</dcterms:created>
  <dcterms:modified xsi:type="dcterms:W3CDTF">2024-08-17T05:51:26Z</dcterms:modified>
</cp:coreProperties>
</file>